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58" r:id="rId6"/>
    <p:sldId id="260" r:id="rId7"/>
    <p:sldId id="259" r:id="rId8"/>
    <p:sldId id="268" r:id="rId9"/>
    <p:sldId id="264" r:id="rId10"/>
    <p:sldId id="263" r:id="rId11"/>
    <p:sldId id="262" r:id="rId12"/>
    <p:sldId id="261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792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3FD7-3B52-6646-A0DE-F9CA9936CCC3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6C05-A86B-3C4C-BB01-71B0A894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3FD7-3B52-6646-A0DE-F9CA9936CCC3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6C05-A86B-3C4C-BB01-71B0A894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1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3FD7-3B52-6646-A0DE-F9CA9936CCC3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6C05-A86B-3C4C-BB01-71B0A894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3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3FD7-3B52-6646-A0DE-F9CA9936CCC3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6C05-A86B-3C4C-BB01-71B0A894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9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3FD7-3B52-6646-A0DE-F9CA9936CCC3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6C05-A86B-3C4C-BB01-71B0A894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3FD7-3B52-6646-A0DE-F9CA9936CCC3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6C05-A86B-3C4C-BB01-71B0A894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6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3FD7-3B52-6646-A0DE-F9CA9936CCC3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6C05-A86B-3C4C-BB01-71B0A894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3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3FD7-3B52-6646-A0DE-F9CA9936CCC3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6C05-A86B-3C4C-BB01-71B0A894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2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3FD7-3B52-6646-A0DE-F9CA9936CCC3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6C05-A86B-3C4C-BB01-71B0A894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7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3FD7-3B52-6646-A0DE-F9CA9936CCC3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6C05-A86B-3C4C-BB01-71B0A894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4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3FD7-3B52-6646-A0DE-F9CA9936CCC3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6C05-A86B-3C4C-BB01-71B0A894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7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E3FD7-3B52-6646-A0DE-F9CA9936CCC3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C6C05-A86B-3C4C-BB01-71B0A894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8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8173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Notes</a:t>
            </a:r>
            <a:br>
              <a:rPr lang="en-US" dirty="0" smtClean="0"/>
            </a:br>
            <a:r>
              <a:rPr lang="en-US" dirty="0" smtClean="0"/>
              <a:t>PALISADE Library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Homomorphic Cryptography</a:t>
            </a:r>
            <a:r>
              <a:rPr lang="en-US" dirty="0"/>
              <a:t> F</a:t>
            </a:r>
            <a:r>
              <a:rPr lang="en-US" dirty="0" smtClean="0"/>
              <a:t>or </a:t>
            </a:r>
            <a:r>
              <a:rPr lang="en-US" dirty="0"/>
              <a:t>P</a:t>
            </a:r>
            <a:r>
              <a:rPr lang="en-US" dirty="0" smtClean="0"/>
              <a:t>rogrammers, By </a:t>
            </a:r>
            <a:r>
              <a:rPr lang="en-US" dirty="0"/>
              <a:t>P</a:t>
            </a:r>
            <a:r>
              <a:rPr lang="en-US" dirty="0" smtClean="0"/>
              <a:t>rogrammers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8343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NJIT Cybersecurity Research Center</a:t>
            </a:r>
          </a:p>
          <a:p>
            <a:endParaRPr lang="en-US" dirty="0" smtClean="0"/>
          </a:p>
          <a:p>
            <a:r>
              <a:rPr lang="en-US" dirty="0" smtClean="0"/>
              <a:t>Jerry Ryan</a:t>
            </a:r>
          </a:p>
          <a:p>
            <a:r>
              <a:rPr lang="en-US" dirty="0" smtClean="0"/>
              <a:t>gwryan@njit.edu</a:t>
            </a:r>
          </a:p>
        </p:txBody>
      </p:sp>
    </p:spTree>
    <p:extLst>
      <p:ext uri="{BB962C8B-B14F-4D97-AF65-F5344CB8AC3E}">
        <p14:creationId xmlns:p14="http://schemas.microsoft.com/office/powerpoint/2010/main" val="2885626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 classes are currently </a:t>
            </a:r>
            <a:r>
              <a:rPr lang="en-US" dirty="0" err="1" smtClean="0"/>
              <a:t>templated</a:t>
            </a:r>
            <a:r>
              <a:rPr lang="en-US" dirty="0" smtClean="0"/>
              <a:t> based on type of the underlying data elements</a:t>
            </a:r>
          </a:p>
          <a:p>
            <a:pPr lvl="1"/>
            <a:r>
              <a:rPr lang="en-US" dirty="0" smtClean="0"/>
              <a:t>Poly</a:t>
            </a:r>
          </a:p>
          <a:p>
            <a:pPr lvl="1"/>
            <a:r>
              <a:rPr lang="en-US" dirty="0" err="1" smtClean="0"/>
              <a:t>NativePoly</a:t>
            </a:r>
            <a:endParaRPr lang="en-US" dirty="0" smtClean="0"/>
          </a:p>
          <a:p>
            <a:pPr lvl="1"/>
            <a:r>
              <a:rPr lang="en-US" dirty="0" err="1" smtClean="0"/>
              <a:t>DCRTPoly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101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 Generation</a:t>
            </a:r>
          </a:p>
          <a:p>
            <a:r>
              <a:rPr lang="en-US" dirty="0" smtClean="0"/>
              <a:t>Re-Encryption Key Generation</a:t>
            </a:r>
          </a:p>
          <a:p>
            <a:r>
              <a:rPr lang="en-US" dirty="0" smtClean="0"/>
              <a:t>Encrypt</a:t>
            </a:r>
          </a:p>
          <a:p>
            <a:r>
              <a:rPr lang="en-US" dirty="0" smtClean="0"/>
              <a:t>Decrypt</a:t>
            </a:r>
          </a:p>
          <a:p>
            <a:r>
              <a:rPr lang="en-US" dirty="0" err="1" smtClean="0"/>
              <a:t>ReEncrypt</a:t>
            </a:r>
            <a:endParaRPr lang="en-US" dirty="0" smtClean="0"/>
          </a:p>
          <a:p>
            <a:r>
              <a:rPr lang="en-US" dirty="0" err="1" smtClean="0"/>
              <a:t>EvalAdd</a:t>
            </a:r>
            <a:endParaRPr lang="en-US" dirty="0" smtClean="0"/>
          </a:p>
          <a:p>
            <a:r>
              <a:rPr lang="en-US" dirty="0" err="1" smtClean="0"/>
              <a:t>EvalMult</a:t>
            </a:r>
            <a:endParaRPr lang="en-US" dirty="0" smtClean="0"/>
          </a:p>
          <a:p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9907"/>
          </a:xfrm>
        </p:spPr>
        <p:txBody>
          <a:bodyPr/>
          <a:lstStyle/>
          <a:p>
            <a:r>
              <a:rPr lang="en-US" dirty="0" smtClean="0"/>
              <a:t>Example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65" y="1302328"/>
            <a:ext cx="8829962" cy="482383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CryptoContext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&lt;Poly&gt; cc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CryptoContextFactory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&lt;Poly&gt;::</a:t>
            </a:r>
            <a:r>
              <a:rPr lang="en-US" b="1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genCryptoContextFV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(…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c-&gt;Enable(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ENCRYPTION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Perform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key generation operation.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LPKeyPair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&lt;Poly&gt;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cc-&gt;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KeyGen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Encryption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Plaintext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cc-&gt;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MakeIntegerPlaintext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(42);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Ciphertext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cc-&gt;Encrypt(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kp.publicKey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Decryption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Plaintext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ptxtNew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DecryptResult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result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cc-&gt;Decrypt(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kp.secretKey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ptxtNew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006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9907"/>
          </a:xfrm>
        </p:spPr>
        <p:txBody>
          <a:bodyPr/>
          <a:lstStyle/>
          <a:p>
            <a:r>
              <a:rPr lang="en-US" dirty="0" smtClean="0"/>
              <a:t>Example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65" y="1302328"/>
            <a:ext cx="8829962" cy="482383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cc-&gt;Enable(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ENCRYPTION);</a:t>
            </a:r>
          </a:p>
          <a:p>
            <a:pPr marL="0" indent="0">
              <a:buNone/>
            </a:pP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c-&gt;Enable(SHE);</a:t>
            </a:r>
            <a:endParaRPr lang="en-US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LPKeyPair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&lt;Poly&gt;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cc-&gt;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KeyGen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cc-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EvalMultKeyGen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kp.secretKey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Plaintext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= cc-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MakeCoefPackedPlaintext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({12,32,17,4});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Plaintext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 = cc-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MakeCoefPackedPlaintext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12,5,12,18});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auto c1 = cc-&gt;Encrypt(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kp.publicKey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p1);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auto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c2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cc-&gt;Encrypt(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kp.publicKey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p2);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c1 * (c1 + c2);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Decrypt and print the answer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Plaintext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ptxtNew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cc-&gt;Decrypt(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kp.secretKey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ptxtNew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ptxtNew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255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require deep expertise in homomorphic cryptography to use the library</a:t>
            </a:r>
          </a:p>
          <a:p>
            <a:r>
              <a:rPr lang="en-US" dirty="0" smtClean="0"/>
              <a:t>Provide a framework for experimenting with all levels of implementation</a:t>
            </a:r>
          </a:p>
          <a:p>
            <a:r>
              <a:rPr lang="en-US" dirty="0" smtClean="0"/>
              <a:t>Be straightforward for programmers to use</a:t>
            </a:r>
          </a:p>
        </p:txBody>
      </p:sp>
    </p:spTree>
    <p:extLst>
      <p:ext uri="{BB962C8B-B14F-4D97-AF65-F5344CB8AC3E}">
        <p14:creationId xmlns:p14="http://schemas.microsoft.com/office/powerpoint/2010/main" val="51509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PALISADE Architecture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939" y="1600200"/>
            <a:ext cx="4616121" cy="4525963"/>
          </a:xfrm>
        </p:spPr>
      </p:pic>
      <p:sp>
        <p:nvSpPr>
          <p:cNvPr id="7" name="TextBox 6"/>
          <p:cNvSpPr txBox="1"/>
          <p:nvPr/>
        </p:nvSpPr>
        <p:spPr>
          <a:xfrm>
            <a:off x="240030" y="4926330"/>
            <a:ext cx="16198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Several options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24700" y="2998470"/>
            <a:ext cx="18437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Multiple schemes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" y="1786890"/>
            <a:ext cx="19765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Multiple Encodings</a:t>
            </a:r>
            <a:endParaRPr lang="en-US" dirty="0"/>
          </a:p>
        </p:txBody>
      </p:sp>
      <p:sp>
        <p:nvSpPr>
          <p:cNvPr id="12" name="Left Brace 11"/>
          <p:cNvSpPr/>
          <p:nvPr/>
        </p:nvSpPr>
        <p:spPr>
          <a:xfrm>
            <a:off x="1894123" y="4034790"/>
            <a:ext cx="369816" cy="209137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>
            <a:off x="2106043" y="1600200"/>
            <a:ext cx="157896" cy="86868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/>
          <p:cNvSpPr/>
          <p:nvPr/>
        </p:nvSpPr>
        <p:spPr>
          <a:xfrm>
            <a:off x="6880060" y="2674620"/>
            <a:ext cx="244640" cy="10287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12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Layer Provides…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77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mechanism to choose a particular implementation for a given layer, and a guideline for providers of new implementations</a:t>
            </a:r>
          </a:p>
          <a:p>
            <a:pPr lvl="1"/>
            <a:r>
              <a:rPr lang="en-US" dirty="0" smtClean="0"/>
              <a:t>Example: Victor </a:t>
            </a:r>
            <a:r>
              <a:rPr lang="en-US" dirty="0" err="1" smtClean="0"/>
              <a:t>Shoup’s</a:t>
            </a:r>
            <a:r>
              <a:rPr lang="en-US" dirty="0" smtClean="0"/>
              <a:t> NTL library was integrated into PALISADE with a thin wrapper </a:t>
            </a:r>
            <a:r>
              <a:rPr lang="en-US" dirty="0" smtClean="0"/>
              <a:t>layer</a:t>
            </a:r>
          </a:p>
          <a:p>
            <a:pPr lvl="1"/>
            <a:r>
              <a:rPr lang="en-US" dirty="0" smtClean="0"/>
              <a:t>Able to – and interested in – integrating hardware accelerators</a:t>
            </a:r>
            <a:endParaRPr lang="en-US" dirty="0" smtClean="0"/>
          </a:p>
          <a:p>
            <a:r>
              <a:rPr lang="en-US" dirty="0" smtClean="0"/>
              <a:t>Interface specification (class definitions)</a:t>
            </a:r>
          </a:p>
          <a:p>
            <a:r>
              <a:rPr lang="en-US" dirty="0" smtClean="0"/>
              <a:t>Prototypes for operations to be implemented</a:t>
            </a:r>
          </a:p>
          <a:p>
            <a:r>
              <a:rPr lang="en-US" dirty="0" smtClean="0"/>
              <a:t>C++ operator overloads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Eval</a:t>
            </a:r>
            <a:r>
              <a:rPr lang="en-US" dirty="0" smtClean="0"/>
              <a:t> </a:t>
            </a:r>
            <a:r>
              <a:rPr lang="en-US" dirty="0" err="1" smtClean="0"/>
              <a:t>Mult</a:t>
            </a:r>
            <a:r>
              <a:rPr lang="en-US" dirty="0" smtClean="0"/>
              <a:t> is implemented as an overload of operator* for pairs of </a:t>
            </a:r>
            <a:r>
              <a:rPr lang="en-US" dirty="0" err="1" smtClean="0"/>
              <a:t>Ciphertexts</a:t>
            </a:r>
            <a:r>
              <a:rPr lang="en-US" dirty="0" smtClean="0"/>
              <a:t>, or for a </a:t>
            </a:r>
            <a:r>
              <a:rPr lang="en-US" dirty="0" err="1" smtClean="0"/>
              <a:t>Ciphertext</a:t>
            </a:r>
            <a:r>
              <a:rPr lang="en-US" dirty="0" smtClean="0"/>
              <a:t> and a Plaintext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180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CryptoContext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Container for all crypto operations</a:t>
            </a:r>
          </a:p>
          <a:p>
            <a:pPr lvl="1"/>
            <a:r>
              <a:rPr lang="en-US" dirty="0" smtClean="0"/>
              <a:t>Factory methods by scheme, with parameters set at construction time</a:t>
            </a:r>
          </a:p>
          <a:p>
            <a:pPr lvl="1"/>
            <a:r>
              <a:rPr lang="en-US" dirty="0" smtClean="0"/>
              <a:t>All operations (encryption, decryption, homomorphic operators) are </a:t>
            </a:r>
            <a:r>
              <a:rPr lang="en-US" dirty="0" err="1" smtClean="0"/>
              <a:t>CryptoContext</a:t>
            </a:r>
            <a:r>
              <a:rPr lang="en-US" dirty="0" smtClean="0"/>
              <a:t> methods</a:t>
            </a:r>
          </a:p>
          <a:p>
            <a:pPr lvl="1"/>
            <a:r>
              <a:rPr lang="en-US" dirty="0" smtClean="0"/>
              <a:t>Parameter checking and type safety provided</a:t>
            </a:r>
          </a:p>
          <a:p>
            <a:pPr lvl="1"/>
            <a:r>
              <a:rPr lang="en-US" dirty="0" smtClean="0"/>
              <a:t>Provides factory methods for all crypto objects (Plaintext of various types, </a:t>
            </a:r>
            <a:r>
              <a:rPr lang="en-US" dirty="0" err="1" smtClean="0"/>
              <a:t>Ciphertext</a:t>
            </a:r>
            <a:r>
              <a:rPr lang="en-US" dirty="0" smtClean="0"/>
              <a:t>, </a:t>
            </a:r>
            <a:r>
              <a:rPr lang="en-US" dirty="0" err="1" smtClean="0"/>
              <a:t>RationalCiphertext</a:t>
            </a:r>
            <a:r>
              <a:rPr lang="en-US" dirty="0" smtClean="0"/>
              <a:t>, and matrices)</a:t>
            </a:r>
          </a:p>
          <a:p>
            <a:pPr lvl="1"/>
            <a:r>
              <a:rPr lang="en-US" dirty="0" smtClean="0"/>
              <a:t>Simple initialization and straightforward serialize/</a:t>
            </a:r>
            <a:r>
              <a:rPr lang="en-US" dirty="0" err="1" smtClean="0"/>
              <a:t>deserialize</a:t>
            </a:r>
            <a:r>
              <a:rPr lang="en-US" dirty="0" smtClean="0"/>
              <a:t>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40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variety of schemes are supported</a:t>
            </a:r>
          </a:p>
          <a:p>
            <a:pPr lvl="1"/>
            <a:r>
              <a:rPr lang="en-US" dirty="0" smtClean="0"/>
              <a:t>LTV</a:t>
            </a:r>
          </a:p>
          <a:p>
            <a:pPr lvl="1"/>
            <a:r>
              <a:rPr lang="en-US" dirty="0" err="1" smtClean="0"/>
              <a:t>StSt</a:t>
            </a:r>
            <a:endParaRPr lang="en-US" dirty="0" smtClean="0"/>
          </a:p>
          <a:p>
            <a:pPr lvl="1"/>
            <a:r>
              <a:rPr lang="en-US" dirty="0" smtClean="0"/>
              <a:t>BGV</a:t>
            </a:r>
            <a:endParaRPr lang="en-US" dirty="0" smtClean="0"/>
          </a:p>
          <a:p>
            <a:pPr lvl="1"/>
            <a:r>
              <a:rPr lang="en-US" dirty="0" smtClean="0"/>
              <a:t>(B)FV, </a:t>
            </a:r>
            <a:r>
              <a:rPr lang="en-US" dirty="0" err="1" smtClean="0"/>
              <a:t>BFVrns</a:t>
            </a:r>
            <a:endParaRPr lang="en-US" dirty="0" smtClean="0"/>
          </a:p>
          <a:p>
            <a:pPr lvl="1"/>
            <a:r>
              <a:rPr lang="en-US" dirty="0" smtClean="0"/>
              <a:t>Null (test scheme)</a:t>
            </a:r>
          </a:p>
          <a:p>
            <a:r>
              <a:rPr lang="en-US" dirty="0" smtClean="0"/>
              <a:t>Individual features (Encryption, FHE, SHE, </a:t>
            </a:r>
            <a:r>
              <a:rPr lang="en-US" dirty="0" err="1" smtClean="0"/>
              <a:t>etc</a:t>
            </a:r>
            <a:r>
              <a:rPr lang="en-US" dirty="0" smtClean="0"/>
              <a:t>) are enabled/disabled at run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576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</a:t>
            </a:r>
            <a:r>
              <a:rPr lang="en-US" dirty="0" err="1" smtClean="0"/>
              <a:t>CryptoContext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CryptoContextFactory</a:t>
            </a:r>
            <a:r>
              <a:rPr lang="en-US" dirty="0"/>
              <a:t> </a:t>
            </a:r>
            <a:r>
              <a:rPr lang="en-US" dirty="0" smtClean="0"/>
              <a:t>methods exist for each crypto scheme</a:t>
            </a:r>
          </a:p>
          <a:p>
            <a:pPr lvl="1"/>
            <a:r>
              <a:rPr lang="en-US" dirty="0" smtClean="0"/>
              <a:t>Create the </a:t>
            </a:r>
            <a:r>
              <a:rPr lang="en-US" dirty="0"/>
              <a:t>context </a:t>
            </a:r>
            <a:r>
              <a:rPr lang="en-US" dirty="0" smtClean="0"/>
              <a:t>from passed parameters</a:t>
            </a:r>
          </a:p>
          <a:p>
            <a:pPr lvl="1"/>
            <a:r>
              <a:rPr lang="en-US" dirty="0" smtClean="0"/>
              <a:t>Generate parameters for the context based on constraints (desired security level, depth of operations)</a:t>
            </a:r>
          </a:p>
          <a:p>
            <a:pPr lvl="1"/>
            <a:r>
              <a:rPr lang="en-US" dirty="0" smtClean="0"/>
              <a:t>Create a new context from a previously serialized context or other crypto object</a:t>
            </a:r>
          </a:p>
        </p:txBody>
      </p:sp>
    </p:spTree>
    <p:extLst>
      <p:ext uri="{BB962C8B-B14F-4D97-AF65-F5344CB8AC3E}">
        <p14:creationId xmlns:p14="http://schemas.microsoft.com/office/powerpoint/2010/main" val="2929338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Scheme?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new subclass definitions for your scheme</a:t>
            </a:r>
          </a:p>
          <a:p>
            <a:r>
              <a:rPr lang="en-US" dirty="0" smtClean="0"/>
              <a:t>Build implementations for supported methods</a:t>
            </a:r>
          </a:p>
          <a:p>
            <a:r>
              <a:rPr lang="en-US" dirty="0" smtClean="0"/>
              <a:t>Provide new </a:t>
            </a:r>
            <a:r>
              <a:rPr lang="en-US" dirty="0" err="1" smtClean="0"/>
              <a:t>CryptoContextFactory</a:t>
            </a:r>
            <a:r>
              <a:rPr lang="en-US" dirty="0" smtClean="0"/>
              <a:t> method(s)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34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Null Scheme?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testing platform</a:t>
            </a:r>
          </a:p>
          <a:p>
            <a:pPr lvl="1"/>
            <a:r>
              <a:rPr lang="en-US" dirty="0" smtClean="0"/>
              <a:t>All keys are elements full of zeroes</a:t>
            </a:r>
          </a:p>
          <a:p>
            <a:pPr lvl="1"/>
            <a:r>
              <a:rPr lang="en-US" dirty="0" smtClean="0"/>
              <a:t>Encrypt/Re-Encrypt/Decrypt are simply copies</a:t>
            </a:r>
          </a:p>
          <a:p>
            <a:pPr lvl="1"/>
            <a:r>
              <a:rPr lang="en-US" dirty="0" err="1" smtClean="0"/>
              <a:t>EvalAdd</a:t>
            </a:r>
            <a:r>
              <a:rPr lang="en-US" dirty="0" smtClean="0"/>
              <a:t> is mod p element-wise add</a:t>
            </a:r>
          </a:p>
          <a:p>
            <a:pPr lvl="1"/>
            <a:r>
              <a:rPr lang="en-US" dirty="0" err="1" smtClean="0"/>
              <a:t>EvalMult</a:t>
            </a:r>
            <a:r>
              <a:rPr lang="en-US" dirty="0" smtClean="0"/>
              <a:t> is mod p convolution</a:t>
            </a:r>
          </a:p>
        </p:txBody>
      </p:sp>
    </p:spTree>
    <p:extLst>
      <p:ext uri="{BB962C8B-B14F-4D97-AF65-F5344CB8AC3E}">
        <p14:creationId xmlns:p14="http://schemas.microsoft.com/office/powerpoint/2010/main" val="2116278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517</Words>
  <Application>Microsoft Office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Office Theme</vt:lpstr>
      <vt:lpstr>Implementation Notes PALISADE Library  Homomorphic Cryptography For Programmers, By Programmers</vt:lpstr>
      <vt:lpstr>Principles</vt:lpstr>
      <vt:lpstr>PALISADE Architecture</vt:lpstr>
      <vt:lpstr>Each Layer Provides…</vt:lpstr>
      <vt:lpstr>CryptoContext</vt:lpstr>
      <vt:lpstr>Crypto Schemes</vt:lpstr>
      <vt:lpstr>Creating a CryptoContext</vt:lpstr>
      <vt:lpstr>Creating a New Scheme?</vt:lpstr>
      <vt:lpstr>What’s a Null Scheme?</vt:lpstr>
      <vt:lpstr>Element</vt:lpstr>
      <vt:lpstr>Basic Operations</vt:lpstr>
      <vt:lpstr>Example Usage</vt:lpstr>
      <vt:lpstr>Example Usage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on Palisade API</dc:title>
  <dc:creator>Gerard Ryan</dc:creator>
  <cp:lastModifiedBy>Ryan, Gerard W.</cp:lastModifiedBy>
  <cp:revision>19</cp:revision>
  <dcterms:created xsi:type="dcterms:W3CDTF">2016-09-29T14:15:36Z</dcterms:created>
  <dcterms:modified xsi:type="dcterms:W3CDTF">2018-03-15T17:06:46Z</dcterms:modified>
</cp:coreProperties>
</file>