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408" r:id="rId3"/>
    <p:sldId id="303" r:id="rId4"/>
    <p:sldId id="412" r:id="rId5"/>
    <p:sldId id="413" r:id="rId6"/>
    <p:sldId id="394" r:id="rId7"/>
    <p:sldId id="395" r:id="rId8"/>
    <p:sldId id="396" r:id="rId9"/>
    <p:sldId id="397" r:id="rId10"/>
    <p:sldId id="398" r:id="rId11"/>
    <p:sldId id="401" r:id="rId12"/>
    <p:sldId id="402" r:id="rId13"/>
    <p:sldId id="400" r:id="rId14"/>
    <p:sldId id="389" r:id="rId15"/>
    <p:sldId id="403" r:id="rId16"/>
    <p:sldId id="404" r:id="rId17"/>
    <p:sldId id="405" r:id="rId18"/>
    <p:sldId id="406" r:id="rId19"/>
    <p:sldId id="407" r:id="rId20"/>
    <p:sldId id="409" r:id="rId21"/>
    <p:sldId id="414" r:id="rId22"/>
    <p:sldId id="415" r:id="rId23"/>
    <p:sldId id="416" r:id="rId24"/>
    <p:sldId id="410" r:id="rId25"/>
    <p:sldId id="411" r:id="rId26"/>
    <p:sldId id="334" r:id="rId27"/>
    <p:sldId id="399" r:id="rId28"/>
    <p:sldId id="281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555555"/>
    <a:srgbClr val="99CCFF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700" autoAdjust="0"/>
  </p:normalViewPr>
  <p:slideViewPr>
    <p:cSldViewPr>
      <p:cViewPr>
        <p:scale>
          <a:sx n="100" d="100"/>
          <a:sy n="100" d="100"/>
        </p:scale>
        <p:origin x="-3232" y="-1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9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5CF8ED-B611-4BBE-9DBB-735E07978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31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9E5D0-AC7D-4E0E-9E73-735AC4748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CB7A9-87DE-4C27-915C-5A07F3EB8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D8774-0D01-4B25-AA98-82CA39DE2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05670-F085-4366-8BCF-DCA369503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646B8-9310-4B6B-8A6A-D0B14E592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16E1E-4D3E-49CA-B50D-A27133624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72E3E-194C-41E2-AD5D-32D9A95B1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0B885-AB6B-4AC4-97FB-1820397F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60C9F-747E-441A-9C23-D0F4E6BCC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5AB74-9ECE-41CC-B306-A650884C0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9B0C3-F166-4623-8CAF-B56942681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A7492-B3F7-4A68-A778-8961F1233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55555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95C1418-C49D-44B6-B624-EF9B89E09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8" descr="mit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625" y="6372225"/>
            <a:ext cx="485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CC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CC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CC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CC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CC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9CC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9CC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9CC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9CC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wmf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648200"/>
            <a:ext cx="9144000" cy="137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David Wingate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wingated@mit.edu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1295400"/>
            <a:ext cx="9144000" cy="2438400"/>
          </a:xfrm>
          <a:prstGeom prst="rect">
            <a:avLst/>
          </a:prstGeom>
          <a:solidFill>
            <a:srgbClr val="5555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49425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Reinforcement Learning for</a:t>
            </a:r>
            <a:br>
              <a:rPr lang="en-US" sz="4000" dirty="0" smtClean="0"/>
            </a:br>
            <a:r>
              <a:rPr lang="en-US" sz="4000" dirty="0" smtClean="0"/>
              <a:t>Complex System Management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2743200"/>
            <a:ext cx="354295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Logistics and scheduling</a:t>
            </a:r>
          </a:p>
          <a:p>
            <a:r>
              <a:rPr lang="en-US" sz="2400" dirty="0" smtClean="0"/>
              <a:t>Acrobatic helicopters</a:t>
            </a:r>
          </a:p>
          <a:p>
            <a:r>
              <a:rPr lang="en-US" sz="2400" dirty="0" smtClean="0"/>
              <a:t>Load balancing</a:t>
            </a:r>
          </a:p>
          <a:p>
            <a:r>
              <a:rPr lang="en-US" sz="2400" dirty="0" smtClean="0"/>
              <a:t>Robot soccer</a:t>
            </a:r>
          </a:p>
          <a:p>
            <a:r>
              <a:rPr lang="en-US" sz="2400" dirty="0" smtClean="0"/>
              <a:t>Bipedal locomotion</a:t>
            </a:r>
          </a:p>
          <a:p>
            <a:r>
              <a:rPr lang="en-US" sz="2400" dirty="0" smtClean="0"/>
              <a:t>Dialogue systems</a:t>
            </a:r>
          </a:p>
          <a:p>
            <a:r>
              <a:rPr lang="en-US" sz="2400" b="1" dirty="0" smtClean="0">
                <a:solidFill>
                  <a:srgbClr val="0099FF"/>
                </a:solidFill>
              </a:rPr>
              <a:t>Game playing</a:t>
            </a:r>
          </a:p>
          <a:p>
            <a:r>
              <a:rPr lang="en-US" sz="2400" dirty="0" smtClean="0"/>
              <a:t>Power grid control</a:t>
            </a:r>
          </a:p>
          <a:p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9" name="Picture 8" descr="go_bo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399" y="2895600"/>
            <a:ext cx="4481179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7669" y="6291590"/>
            <a:ext cx="36943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Model: </a:t>
            </a:r>
            <a:r>
              <a:rPr lang="en-US" sz="1000" dirty="0" smtClean="0"/>
              <a:t>David Silver, Richard Sutton and Martin Muller.  Sample-based learning and search with permanent and transient memories. ICML 2008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2345365" y="1824335"/>
            <a:ext cx="4453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RL = </a:t>
            </a:r>
            <a:r>
              <a:rPr lang="en-US" sz="2400" b="1" dirty="0" smtClean="0">
                <a:solidFill>
                  <a:srgbClr val="0099FF"/>
                </a:solidFill>
              </a:rPr>
              <a:t>learning meets planning</a:t>
            </a:r>
            <a:endParaRPr lang="en-US" sz="2400" b="1" dirty="0">
              <a:solidFill>
                <a:srgbClr val="0099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79637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By problem setting</a:t>
            </a:r>
          </a:p>
          <a:p>
            <a:pPr lvl="1"/>
            <a:r>
              <a:rPr lang="en-US" dirty="0" smtClean="0"/>
              <a:t>Fully vs. partially observed</a:t>
            </a:r>
          </a:p>
          <a:p>
            <a:pPr lvl="1"/>
            <a:r>
              <a:rPr lang="en-US" dirty="0" smtClean="0"/>
              <a:t>Continuous or discrete</a:t>
            </a:r>
          </a:p>
          <a:p>
            <a:pPr lvl="1"/>
            <a:r>
              <a:rPr lang="en-US" dirty="0" smtClean="0"/>
              <a:t>Deterministic vs. stochastic</a:t>
            </a:r>
          </a:p>
          <a:p>
            <a:pPr lvl="1"/>
            <a:r>
              <a:rPr lang="en-US" dirty="0" smtClean="0"/>
              <a:t>Episodic vs. sequential</a:t>
            </a:r>
          </a:p>
          <a:p>
            <a:pPr lvl="1"/>
            <a:r>
              <a:rPr lang="en-US" dirty="0" smtClean="0"/>
              <a:t>Stationary vs. non-stationary</a:t>
            </a:r>
          </a:p>
          <a:p>
            <a:pPr lvl="1"/>
            <a:r>
              <a:rPr lang="en-US" dirty="0" smtClean="0"/>
              <a:t>Flat vs. factored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By optimization objective</a:t>
            </a:r>
          </a:p>
          <a:p>
            <a:pPr lvl="1"/>
            <a:r>
              <a:rPr lang="en-US" dirty="0" smtClean="0"/>
              <a:t>Average reward</a:t>
            </a:r>
          </a:p>
          <a:p>
            <a:pPr lvl="1"/>
            <a:r>
              <a:rPr lang="en-US" dirty="0" smtClean="0"/>
              <a:t>Infinite horizon (expected discounted reward)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By solution approach</a:t>
            </a:r>
          </a:p>
          <a:p>
            <a:pPr lvl="1"/>
            <a:r>
              <a:rPr lang="en-US" dirty="0" smtClean="0"/>
              <a:t>Model-free vs. Model-based (Q-learning, Bayesian RL, …)</a:t>
            </a:r>
          </a:p>
          <a:p>
            <a:pPr lvl="1"/>
            <a:r>
              <a:rPr lang="en-US" dirty="0" smtClean="0"/>
              <a:t>Online vs. batch</a:t>
            </a:r>
          </a:p>
          <a:p>
            <a:pPr lvl="1"/>
            <a:r>
              <a:rPr lang="en-US" dirty="0" smtClean="0"/>
              <a:t>Value function-based vs. policy search</a:t>
            </a:r>
          </a:p>
          <a:p>
            <a:pPr lvl="1"/>
            <a:r>
              <a:rPr lang="en-US" dirty="0" smtClean="0"/>
              <a:t>Dynamic programming, Monte-Carlo, TD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1595735"/>
            <a:ext cx="541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 can slice and dice RL many ways: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Exploration vs. exploitation</a:t>
            </a:r>
          </a:p>
          <a:p>
            <a:endParaRPr lang="en-US" dirty="0" smtClean="0"/>
          </a:p>
          <a:p>
            <a:r>
              <a:rPr lang="en-US" dirty="0" smtClean="0"/>
              <a:t>On-policy vs. off-policy learning</a:t>
            </a:r>
          </a:p>
          <a:p>
            <a:endParaRPr lang="en-US" dirty="0" smtClean="0"/>
          </a:p>
          <a:p>
            <a:r>
              <a:rPr lang="en-US" dirty="0" smtClean="0"/>
              <a:t>Generalization</a:t>
            </a:r>
          </a:p>
          <a:p>
            <a:pPr lvl="1"/>
            <a:r>
              <a:rPr lang="en-US" dirty="0" smtClean="0"/>
              <a:t>Selecting the right representations</a:t>
            </a:r>
          </a:p>
          <a:p>
            <a:pPr lvl="1"/>
            <a:r>
              <a:rPr lang="en-US" dirty="0" smtClean="0"/>
              <a:t>Features for function </a:t>
            </a:r>
            <a:r>
              <a:rPr lang="en-US" dirty="0" err="1" smtClean="0"/>
              <a:t>approximators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Sample and computational complexity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RL vs. Optimal Control</a:t>
            </a:r>
            <a:br>
              <a:rPr lang="en-US" sz="3600" dirty="0" smtClean="0"/>
            </a:br>
            <a:r>
              <a:rPr lang="en-US" sz="3600" dirty="0" smtClean="0"/>
              <a:t>vs. Classical Planning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You probably want to use RL if</a:t>
            </a:r>
          </a:p>
          <a:p>
            <a:pPr lvl="1"/>
            <a:r>
              <a:rPr lang="en-US" dirty="0" smtClean="0"/>
              <a:t>You need to learn something on-line about your system.</a:t>
            </a:r>
          </a:p>
          <a:p>
            <a:pPr lvl="2"/>
            <a:r>
              <a:rPr lang="en-US" dirty="0" smtClean="0"/>
              <a:t>You don’t have a model of the system</a:t>
            </a:r>
          </a:p>
          <a:p>
            <a:pPr lvl="2"/>
            <a:r>
              <a:rPr lang="en-US" dirty="0" smtClean="0"/>
              <a:t>There are things you simply cannot predict</a:t>
            </a:r>
          </a:p>
          <a:p>
            <a:pPr lvl="1"/>
            <a:r>
              <a:rPr lang="en-US" dirty="0" smtClean="0"/>
              <a:t>Classic planning is too complex / expensive</a:t>
            </a:r>
          </a:p>
          <a:p>
            <a:pPr lvl="2"/>
            <a:r>
              <a:rPr lang="en-US" dirty="0" smtClean="0"/>
              <a:t>You have a model, but it’s intractable to plan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You probably want to use optimal control if</a:t>
            </a:r>
          </a:p>
          <a:p>
            <a:pPr lvl="1"/>
            <a:r>
              <a:rPr lang="en-US" dirty="0" smtClean="0"/>
              <a:t>Things are mathematically tidy</a:t>
            </a:r>
          </a:p>
          <a:p>
            <a:pPr lvl="2"/>
            <a:r>
              <a:rPr lang="en-US" dirty="0" smtClean="0"/>
              <a:t>You have a well-defined model and objective</a:t>
            </a:r>
          </a:p>
          <a:p>
            <a:pPr lvl="2"/>
            <a:r>
              <a:rPr lang="en-US" dirty="0" smtClean="0"/>
              <a:t>Your model is analytically tractable</a:t>
            </a:r>
          </a:p>
          <a:p>
            <a:pPr lvl="2"/>
            <a:r>
              <a:rPr lang="en-US" dirty="0" smtClean="0"/>
              <a:t>Ex.: </a:t>
            </a:r>
            <a:r>
              <a:rPr lang="en-US" dirty="0" err="1" smtClean="0"/>
              <a:t>holonomic</a:t>
            </a:r>
            <a:r>
              <a:rPr lang="en-US" dirty="0" smtClean="0"/>
              <a:t> PID; linear-quadratic regulator	</a:t>
            </a:r>
          </a:p>
          <a:p>
            <a:endParaRPr lang="en-US" dirty="0" smtClean="0"/>
          </a:p>
          <a:p>
            <a:r>
              <a:rPr lang="en-US" dirty="0" smtClean="0"/>
              <a:t>You probably want to use classical planning if</a:t>
            </a:r>
          </a:p>
          <a:p>
            <a:pPr lvl="1"/>
            <a:r>
              <a:rPr lang="en-US" dirty="0" smtClean="0"/>
              <a:t>You have a model (probably deterministic)</a:t>
            </a:r>
          </a:p>
          <a:p>
            <a:pPr lvl="1"/>
            <a:r>
              <a:rPr lang="en-US" dirty="0" smtClean="0"/>
              <a:t>You’re dealing with a highly structured environment</a:t>
            </a:r>
          </a:p>
          <a:p>
            <a:pPr lvl="2"/>
            <a:r>
              <a:rPr lang="en-US" dirty="0" smtClean="0"/>
              <a:t>Symbolic; STRIPS, etc.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0" y="1676400"/>
            <a:ext cx="9144000" cy="2438400"/>
          </a:xfrm>
          <a:prstGeom prst="rect">
            <a:avLst/>
          </a:prstGeom>
          <a:solidFill>
            <a:srgbClr val="5555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RL for Complex Systems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Smartlocks</a:t>
            </a:r>
            <a:endParaRPr lang="en-US" dirty="0"/>
          </a:p>
        </p:txBody>
      </p:sp>
      <p:pic>
        <p:nvPicPr>
          <p:cNvPr id="4" name="Picture 3" descr="tchip-r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1905000"/>
            <a:ext cx="2218944" cy="3755136"/>
          </a:xfrm>
          <a:prstGeom prst="rect">
            <a:avLst/>
          </a:prstGeom>
        </p:spPr>
      </p:pic>
      <p:sp>
        <p:nvSpPr>
          <p:cNvPr id="5" name="Rectangle 84"/>
          <p:cNvSpPr>
            <a:spLocks noChangeArrowheads="1"/>
          </p:cNvSpPr>
          <p:nvPr/>
        </p:nvSpPr>
        <p:spPr bwMode="auto">
          <a:xfrm>
            <a:off x="381000" y="1828800"/>
            <a:ext cx="480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 smtClean="0"/>
              <a:t>A future </a:t>
            </a:r>
            <a:r>
              <a:rPr lang="en-US" sz="2000" dirty="0" err="1" smtClean="0"/>
              <a:t>multicore</a:t>
            </a:r>
            <a:r>
              <a:rPr lang="en-US" sz="2000" dirty="0" smtClean="0"/>
              <a:t> scenario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/>
              <a:t>It’s the year</a:t>
            </a:r>
            <a:r>
              <a:rPr lang="en-US" b="1" dirty="0" smtClean="0">
                <a:solidFill>
                  <a:srgbClr val="0099FF"/>
                </a:solidFill>
              </a:rPr>
              <a:t> 2018</a:t>
            </a:r>
            <a:endParaRPr lang="en-US" dirty="0" smtClean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/>
              <a:t>Intel is running a </a:t>
            </a:r>
            <a:r>
              <a:rPr lang="en-US" b="1" dirty="0" smtClean="0">
                <a:solidFill>
                  <a:srgbClr val="0099FF"/>
                </a:solidFill>
              </a:rPr>
              <a:t>15nm process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/>
              <a:t>CPUs have</a:t>
            </a:r>
            <a:r>
              <a:rPr lang="en-US" b="1" dirty="0" smtClean="0">
                <a:solidFill>
                  <a:srgbClr val="0099FF"/>
                </a:solidFill>
              </a:rPr>
              <a:t> hundreds of cores</a:t>
            </a:r>
            <a:endParaRPr lang="en-US" dirty="0" smtClean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 smtClean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/>
          </a:p>
        </p:txBody>
      </p:sp>
      <p:sp>
        <p:nvSpPr>
          <p:cNvPr id="6" name="Rectangle 84"/>
          <p:cNvSpPr>
            <a:spLocks noChangeArrowheads="1"/>
          </p:cNvSpPr>
          <p:nvPr/>
        </p:nvSpPr>
        <p:spPr bwMode="auto">
          <a:xfrm>
            <a:off x="381000" y="3657600"/>
            <a:ext cx="571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 smtClean="0"/>
              <a:t>There are many sources of asymmetry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/>
              <a:t>Cores </a:t>
            </a:r>
            <a:r>
              <a:rPr lang="en-US" b="1" dirty="0" smtClean="0">
                <a:solidFill>
                  <a:srgbClr val="0099FF"/>
                </a:solidFill>
              </a:rPr>
              <a:t>regularly overheat</a:t>
            </a:r>
            <a:endParaRPr lang="en-US" dirty="0" smtClean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/>
              <a:t>Manufacturing defects result in </a:t>
            </a:r>
            <a:r>
              <a:rPr lang="en-US" b="1" dirty="0" smtClean="0">
                <a:solidFill>
                  <a:srgbClr val="0099FF"/>
                </a:solidFill>
              </a:rPr>
              <a:t>different frequencies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err="1" smtClean="0"/>
              <a:t>Nonuniform</a:t>
            </a:r>
            <a:r>
              <a:rPr lang="en-US" dirty="0" smtClean="0"/>
              <a:t> access to</a:t>
            </a:r>
            <a:r>
              <a:rPr lang="en-US" b="1" dirty="0" smtClean="0">
                <a:solidFill>
                  <a:srgbClr val="0099FF"/>
                </a:solidFill>
              </a:rPr>
              <a:t> memory controllers</a:t>
            </a:r>
            <a:endParaRPr lang="en-US" dirty="0" smtClean="0"/>
          </a:p>
        </p:txBody>
      </p:sp>
      <p:sp>
        <p:nvSpPr>
          <p:cNvPr id="7" name="Rectangle 84"/>
          <p:cNvSpPr>
            <a:spLocks noChangeArrowheads="1"/>
          </p:cNvSpPr>
          <p:nvPr/>
        </p:nvSpPr>
        <p:spPr bwMode="auto">
          <a:xfrm>
            <a:off x="381000" y="58674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 dirty="0" smtClean="0"/>
              <a:t>How can a programmer take full advantage of this hardware?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000" dirty="0" smtClean="0"/>
              <a:t>One answer: let </a:t>
            </a:r>
            <a:r>
              <a:rPr lang="en-US" sz="2000" b="1" dirty="0" smtClean="0">
                <a:solidFill>
                  <a:srgbClr val="0099FF"/>
                </a:solidFill>
              </a:rPr>
              <a:t>machine learning help manage complexity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Smartlocks</a:t>
            </a:r>
            <a:endParaRPr lang="en-US" dirty="0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2133600" y="1981200"/>
            <a:ext cx="487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A </a:t>
            </a:r>
            <a:r>
              <a:rPr lang="en-US" sz="2000" b="1" dirty="0" err="1" smtClean="0">
                <a:solidFill>
                  <a:srgbClr val="0099FF"/>
                </a:solidFill>
              </a:rPr>
              <a:t>mutex</a:t>
            </a:r>
            <a:r>
              <a:rPr lang="en-US" sz="2000" b="1" dirty="0" smtClean="0">
                <a:solidFill>
                  <a:srgbClr val="0099FF"/>
                </a:solidFill>
              </a:rPr>
              <a:t> </a:t>
            </a:r>
            <a:r>
              <a:rPr lang="en-US" sz="2000" dirty="0" smtClean="0"/>
              <a:t>combined with a </a:t>
            </a:r>
            <a:r>
              <a:rPr lang="en-US" sz="2000" b="1" dirty="0" smtClean="0">
                <a:solidFill>
                  <a:srgbClr val="0099FF"/>
                </a:solidFill>
              </a:rPr>
              <a:t>reinforcement learning agent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304800" y="3429000"/>
            <a:ext cx="2895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Learns to resolve contention by </a:t>
            </a:r>
            <a:r>
              <a:rPr lang="en-US" sz="2000" b="1" dirty="0" smtClean="0">
                <a:solidFill>
                  <a:srgbClr val="0099FF"/>
                </a:solidFill>
              </a:rPr>
              <a:t>adaptively prioritizing lock acquisition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7" name="Picture 6" descr="simp_fig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284590"/>
            <a:ext cx="5715000" cy="2202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Smartlocks</a:t>
            </a:r>
            <a:endParaRPr lang="en-US" dirty="0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2133600" y="1981200"/>
            <a:ext cx="487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A </a:t>
            </a:r>
            <a:r>
              <a:rPr lang="en-US" sz="2000" b="1" dirty="0" err="1" smtClean="0">
                <a:solidFill>
                  <a:srgbClr val="0099FF"/>
                </a:solidFill>
              </a:rPr>
              <a:t>mutex</a:t>
            </a:r>
            <a:r>
              <a:rPr lang="en-US" sz="2000" b="1" dirty="0" smtClean="0">
                <a:solidFill>
                  <a:srgbClr val="0099FF"/>
                </a:solidFill>
              </a:rPr>
              <a:t> </a:t>
            </a:r>
            <a:r>
              <a:rPr lang="en-US" sz="2000" dirty="0" smtClean="0"/>
              <a:t>combined with a </a:t>
            </a:r>
            <a:r>
              <a:rPr lang="en-US" sz="2000" b="1" dirty="0" smtClean="0">
                <a:solidFill>
                  <a:srgbClr val="0099FF"/>
                </a:solidFill>
              </a:rPr>
              <a:t>reinforcement learning agent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304800" y="3429000"/>
            <a:ext cx="2895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Learns to resolve contention by </a:t>
            </a:r>
            <a:r>
              <a:rPr lang="en-US" sz="2000" b="1" dirty="0" smtClean="0">
                <a:solidFill>
                  <a:srgbClr val="0099FF"/>
                </a:solidFill>
              </a:rPr>
              <a:t>adaptively prioritizing lock acquisition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7" name="Picture 6" descr="simp_fig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284590"/>
            <a:ext cx="5715000" cy="2202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Smartlocks</a:t>
            </a:r>
            <a:endParaRPr lang="en-US" dirty="0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2133600" y="1981200"/>
            <a:ext cx="487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A </a:t>
            </a:r>
            <a:r>
              <a:rPr lang="en-US" sz="2000" b="1" dirty="0" err="1" smtClean="0">
                <a:solidFill>
                  <a:srgbClr val="0099FF"/>
                </a:solidFill>
              </a:rPr>
              <a:t>mutex</a:t>
            </a:r>
            <a:r>
              <a:rPr lang="en-US" sz="2000" b="1" dirty="0" smtClean="0">
                <a:solidFill>
                  <a:srgbClr val="0099FF"/>
                </a:solidFill>
              </a:rPr>
              <a:t> </a:t>
            </a:r>
            <a:r>
              <a:rPr lang="en-US" sz="2000" dirty="0" smtClean="0"/>
              <a:t>combined with a </a:t>
            </a:r>
            <a:r>
              <a:rPr lang="en-US" sz="2000" b="1" dirty="0" smtClean="0">
                <a:solidFill>
                  <a:srgbClr val="0099FF"/>
                </a:solidFill>
              </a:rPr>
              <a:t>reinforcement learning agent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304800" y="3429000"/>
            <a:ext cx="2895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Learns to resolve contention by </a:t>
            </a:r>
            <a:r>
              <a:rPr lang="en-US" sz="2000" b="1" dirty="0" smtClean="0">
                <a:solidFill>
                  <a:srgbClr val="0099FF"/>
                </a:solidFill>
              </a:rPr>
              <a:t>adaptively prioritizing lock acquisition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7" name="Picture 6" descr="simp_fig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284590"/>
            <a:ext cx="5715000" cy="2202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Smartlocks</a:t>
            </a:r>
            <a:endParaRPr lang="en-US" dirty="0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2133600" y="1981200"/>
            <a:ext cx="487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A </a:t>
            </a:r>
            <a:r>
              <a:rPr lang="en-US" sz="2000" b="1" dirty="0" err="1" smtClean="0">
                <a:solidFill>
                  <a:srgbClr val="0099FF"/>
                </a:solidFill>
              </a:rPr>
              <a:t>mutex</a:t>
            </a:r>
            <a:r>
              <a:rPr lang="en-US" sz="2000" b="1" dirty="0" smtClean="0">
                <a:solidFill>
                  <a:srgbClr val="0099FF"/>
                </a:solidFill>
              </a:rPr>
              <a:t> </a:t>
            </a:r>
            <a:r>
              <a:rPr lang="en-US" sz="2000" dirty="0" smtClean="0"/>
              <a:t>combined with a </a:t>
            </a:r>
            <a:r>
              <a:rPr lang="en-US" sz="2000" b="1" dirty="0" smtClean="0">
                <a:solidFill>
                  <a:srgbClr val="0099FF"/>
                </a:solidFill>
              </a:rPr>
              <a:t>reinforcement learning agent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304800" y="3429000"/>
            <a:ext cx="2895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Learns to resolve contention by </a:t>
            </a:r>
            <a:r>
              <a:rPr lang="en-US" sz="2000" b="1" dirty="0" smtClean="0">
                <a:solidFill>
                  <a:srgbClr val="0099FF"/>
                </a:solidFill>
              </a:rPr>
              <a:t>adaptively prioritizing lock acquisition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7" name="Picture 6" descr="simp_fig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284590"/>
            <a:ext cx="5715000" cy="2202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Science and engineering will increasingly turn to machine learning to cope with increasingly complex data </a:t>
            </a:r>
            <a:r>
              <a:rPr lang="en-US" i="1" dirty="0" smtClean="0"/>
              <a:t>and systems.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we design new systems that are so complex they are beyond our native abilities to control?</a:t>
            </a:r>
          </a:p>
          <a:p>
            <a:endParaRPr lang="en-US" dirty="0" smtClean="0"/>
          </a:p>
          <a:p>
            <a:r>
              <a:rPr lang="en-US" dirty="0" smtClean="0"/>
              <a:t>A new class of systems that are intended to be controlled by machine learning?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Model-free</a:t>
            </a:r>
          </a:p>
          <a:p>
            <a:r>
              <a:rPr lang="en-US" dirty="0" smtClean="0"/>
              <a:t>Policy search via policy gradients</a:t>
            </a:r>
          </a:p>
          <a:p>
            <a:r>
              <a:rPr lang="en-US" dirty="0" smtClean="0"/>
              <a:t>Objective function: heartbeats / second</a:t>
            </a:r>
          </a:p>
          <a:p>
            <a:endParaRPr lang="en-US" dirty="0" smtClean="0"/>
          </a:p>
          <a:p>
            <a:r>
              <a:rPr lang="en-US" dirty="0" smtClean="0"/>
              <a:t>ML engine runs in an additional thread</a:t>
            </a:r>
          </a:p>
          <a:p>
            <a:r>
              <a:rPr lang="en-US" dirty="0" smtClean="0"/>
              <a:t>Typical operations: simple linear algebra</a:t>
            </a:r>
          </a:p>
          <a:p>
            <a:pPr lvl="1"/>
            <a:r>
              <a:rPr lang="en-US" dirty="0" smtClean="0"/>
              <a:t>Compute bound, not memory bound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Data Structures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2124075"/>
            <a:ext cx="83153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96" y="2614613"/>
            <a:ext cx="8595004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7" y="2324100"/>
            <a:ext cx="871061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Combine with model-building?</a:t>
            </a:r>
          </a:p>
          <a:p>
            <a:pPr lvl="1"/>
            <a:r>
              <a:rPr lang="en-US" dirty="0" smtClean="0"/>
              <a:t>Bayesian RL?</a:t>
            </a:r>
          </a:p>
          <a:p>
            <a:endParaRPr lang="en-US" dirty="0" smtClean="0"/>
          </a:p>
          <a:p>
            <a:r>
              <a:rPr lang="en-US" dirty="0" smtClean="0"/>
              <a:t>Could replace </a:t>
            </a:r>
            <a:r>
              <a:rPr lang="en-US" dirty="0" err="1" smtClean="0"/>
              <a:t>mutexes</a:t>
            </a:r>
            <a:r>
              <a:rPr lang="en-US" dirty="0" smtClean="0"/>
              <a:t> in different places to derive smart versions of</a:t>
            </a:r>
          </a:p>
          <a:p>
            <a:pPr lvl="1"/>
            <a:r>
              <a:rPr lang="en-US" dirty="0" smtClean="0"/>
              <a:t>Scheduler</a:t>
            </a:r>
          </a:p>
          <a:p>
            <a:pPr lvl="1"/>
            <a:r>
              <a:rPr lang="en-US" dirty="0" smtClean="0"/>
              <a:t>Disk controller</a:t>
            </a:r>
          </a:p>
          <a:p>
            <a:pPr lvl="1"/>
            <a:r>
              <a:rPr lang="en-US" dirty="0" smtClean="0"/>
              <a:t>DRAM controller</a:t>
            </a:r>
          </a:p>
          <a:p>
            <a:pPr lvl="1"/>
            <a:r>
              <a:rPr lang="en-US" dirty="0" smtClean="0"/>
              <a:t>Network controller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More abstract, too</a:t>
            </a:r>
          </a:p>
          <a:p>
            <a:pPr lvl="1"/>
            <a:r>
              <a:rPr lang="en-US" dirty="0" smtClean="0"/>
              <a:t>Data structures</a:t>
            </a:r>
          </a:p>
          <a:p>
            <a:pPr lvl="1"/>
            <a:r>
              <a:rPr lang="en-US" dirty="0" smtClean="0"/>
              <a:t>Code sequences?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ML/RL?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General ML for optimization of tunable knobs in any algorithm</a:t>
            </a:r>
          </a:p>
          <a:p>
            <a:pPr lvl="1"/>
            <a:r>
              <a:rPr lang="en-US" dirty="0" smtClean="0"/>
              <a:t>Preliminary experiments with smart data structures</a:t>
            </a:r>
          </a:p>
          <a:p>
            <a:pPr lvl="1"/>
            <a:r>
              <a:rPr lang="en-US" dirty="0" err="1" smtClean="0"/>
              <a:t>Passcount</a:t>
            </a:r>
            <a:r>
              <a:rPr lang="en-US" dirty="0" smtClean="0"/>
              <a:t> tuning for flat-combining – a big win!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might hardware support look like?</a:t>
            </a:r>
          </a:p>
          <a:p>
            <a:pPr lvl="1"/>
            <a:r>
              <a:rPr lang="en-US" dirty="0" smtClean="0"/>
              <a:t>ML coprocessor?  Tuned for policy gradients?  Model building?  Probabilistic modeling?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Expose accelerated ML/RL API as a low-level system service?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1676400"/>
            <a:ext cx="9144000" cy="2438400"/>
          </a:xfrm>
          <a:prstGeom prst="rect">
            <a:avLst/>
          </a:prstGeom>
          <a:solidFill>
            <a:srgbClr val="5555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Thank you!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Bayesian RL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71650" y="2590800"/>
            <a:ext cx="5600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kern="0" dirty="0" smtClean="0">
                <a:latin typeface="+mn-lt"/>
              </a:rPr>
              <a:t>Use Hierarchical Bayesian methods to</a:t>
            </a:r>
            <a:endParaRPr lang="en-US" sz="2400" kern="0" dirty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99FF"/>
                </a:solidFill>
                <a:latin typeface="+mn-lt"/>
              </a:rPr>
              <a:t>learn a rich model of the world</a:t>
            </a:r>
            <a:endParaRPr lang="en-US" sz="2400" b="1" kern="0" dirty="0">
              <a:solidFill>
                <a:srgbClr val="0099FF"/>
              </a:solidFill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00200" y="4495800"/>
            <a:ext cx="594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kern="0" dirty="0" smtClean="0">
                <a:latin typeface="+mn-lt"/>
              </a:rPr>
              <a:t>while using planning to</a:t>
            </a:r>
            <a:endParaRPr lang="en-US" sz="2400" kern="0" dirty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99FF"/>
                </a:solidFill>
                <a:latin typeface="+mn-lt"/>
              </a:rPr>
              <a:t>figure out what to do with it</a:t>
            </a:r>
            <a:endParaRPr lang="en-US" sz="2400" kern="0" dirty="0"/>
          </a:p>
          <a:p>
            <a:pPr marL="342900" indent="-342900" algn="ctr">
              <a:spcBef>
                <a:spcPct val="20000"/>
              </a:spcBef>
              <a:defRPr/>
            </a:pPr>
            <a:endParaRPr lang="en-US" sz="2400" b="1" kern="0" dirty="0">
              <a:solidFill>
                <a:srgbClr val="0099FF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0" y="1676400"/>
            <a:ext cx="9144000" cy="2438400"/>
          </a:xfrm>
          <a:prstGeom prst="rect">
            <a:avLst/>
          </a:prstGeom>
          <a:solidFill>
            <a:srgbClr val="5555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Bayesian Modeling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What is Bayesian Modeling?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31968" y="1905000"/>
            <a:ext cx="3280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Find </a:t>
            </a:r>
            <a:r>
              <a:rPr lang="en-US" sz="2400" b="1" dirty="0" smtClean="0">
                <a:solidFill>
                  <a:srgbClr val="0099FF"/>
                </a:solidFill>
              </a:rPr>
              <a:t>structure in data</a:t>
            </a:r>
            <a:endParaRPr lang="en-US" sz="2400" b="1" dirty="0">
              <a:solidFill>
                <a:srgbClr val="0099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5520" y="2438400"/>
            <a:ext cx="5892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while </a:t>
            </a:r>
            <a:r>
              <a:rPr lang="en-US" sz="2400" b="1" dirty="0" smtClean="0">
                <a:solidFill>
                  <a:srgbClr val="0099FF"/>
                </a:solidFill>
              </a:rPr>
              <a:t>dealing explicitly with uncertainty</a:t>
            </a:r>
            <a:endParaRPr lang="en-US" sz="2400" b="1" dirty="0">
              <a:solidFill>
                <a:srgbClr val="0099FF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r="7052"/>
          <a:stretch>
            <a:fillRect/>
          </a:stretch>
        </p:blipFill>
        <p:spPr bwMode="auto">
          <a:xfrm>
            <a:off x="2209800" y="5343525"/>
            <a:ext cx="45351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447800" y="37338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goal of a Bayesian is to reason about </a:t>
            </a:r>
            <a:r>
              <a:rPr lang="en-US" sz="2400" b="1" dirty="0" smtClean="0">
                <a:solidFill>
                  <a:srgbClr val="0099FF"/>
                </a:solidFill>
              </a:rPr>
              <a:t>the distribution of structure in data</a:t>
            </a:r>
            <a:endParaRPr lang="en-US" sz="2400" b="1" dirty="0">
              <a:solidFill>
                <a:srgbClr val="0099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276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b="1" dirty="0" smtClean="0">
                <a:solidFill>
                  <a:srgbClr val="0099FF"/>
                </a:solidFill>
              </a:rPr>
              <a:t>Intro to Reinforcement Learning</a:t>
            </a:r>
          </a:p>
          <a:p>
            <a:pPr eaLnBrk="1" hangingPunct="1">
              <a:lnSpc>
                <a:spcPct val="120000"/>
              </a:lnSpc>
            </a:pPr>
            <a:endParaRPr lang="en-US" b="1" dirty="0" smtClean="0">
              <a:solidFill>
                <a:srgbClr val="0099FF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b="1" dirty="0" smtClean="0">
                <a:solidFill>
                  <a:srgbClr val="0099FF"/>
                </a:solidFill>
              </a:rPr>
              <a:t>RL for Complex Systems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3" name="Group 24"/>
          <p:cNvGrpSpPr/>
          <p:nvPr/>
        </p:nvGrpSpPr>
        <p:grpSpPr>
          <a:xfrm>
            <a:off x="1219200" y="3505200"/>
            <a:ext cx="3200400" cy="1600200"/>
            <a:chOff x="2667000" y="2971800"/>
            <a:chExt cx="3200400" cy="1600200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2095500" y="3771900"/>
              <a:ext cx="1600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>
              <a:off x="2667000" y="4343400"/>
              <a:ext cx="3200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34290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200400" y="3810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505200" y="3733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733800" y="3581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886200" y="3352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038600" y="3657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267200" y="3505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43400" y="3200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572000" y="3352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724400" y="3124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953000" y="3505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105400" y="2971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257800" y="3200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486400" y="3352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524000" y="190053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line </a:t>
            </a:r>
            <a:r>
              <a:rPr lang="en-US" sz="2400" b="1" dirty="0" smtClean="0">
                <a:solidFill>
                  <a:srgbClr val="0099FF"/>
                </a:solidFill>
              </a:rPr>
              <a:t>generated </a:t>
            </a:r>
            <a:r>
              <a:rPr lang="en-US" sz="2400" dirty="0" smtClean="0"/>
              <a:t>this data?</a:t>
            </a:r>
            <a:endParaRPr lang="en-US" sz="2400" b="1" dirty="0">
              <a:solidFill>
                <a:srgbClr val="0099FF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295400" y="3581400"/>
            <a:ext cx="3200400" cy="7620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91000" y="32721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one?</a:t>
            </a:r>
            <a:endParaRPr lang="en-US" sz="2400" b="1" dirty="0">
              <a:solidFill>
                <a:srgbClr val="0099FF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295400" y="3886200"/>
            <a:ext cx="3200400" cy="1524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343400" y="3657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about this one?</a:t>
            </a:r>
            <a:endParaRPr lang="en-US" sz="2400" b="1" dirty="0">
              <a:solidFill>
                <a:srgbClr val="0099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43400" y="41103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Probably not this one</a:t>
            </a:r>
            <a:endParaRPr lang="en-US" sz="2400" b="1" dirty="0">
              <a:solidFill>
                <a:srgbClr val="0099FF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295400" y="3581400"/>
            <a:ext cx="3200400" cy="7620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295400" y="3276600"/>
            <a:ext cx="3124200" cy="12192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191000" y="2895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That one?</a:t>
            </a:r>
            <a:endParaRPr lang="en-US" sz="2400" b="1" dirty="0">
              <a:solidFill>
                <a:srgbClr val="0099FF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/>
          <a:srcRect r="7052"/>
          <a:stretch>
            <a:fillRect/>
          </a:stretch>
        </p:blipFill>
        <p:spPr bwMode="auto">
          <a:xfrm>
            <a:off x="2209800" y="5572125"/>
            <a:ext cx="453511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3" grpId="0"/>
      <p:bldP spid="33" grpId="1"/>
      <p:bldP spid="34" grpId="0"/>
      <p:bldP spid="41" grpId="0"/>
      <p:bldP spid="41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What About the “</a:t>
            </a:r>
            <a:r>
              <a:rPr lang="en-US" dirty="0" err="1" smtClean="0"/>
              <a:t>Bayes</a:t>
            </a:r>
            <a:r>
              <a:rPr lang="en-US" dirty="0" smtClean="0"/>
              <a:t>” Part?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657600"/>
            <a:ext cx="4493419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657600"/>
            <a:ext cx="37147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486400" y="5380672"/>
            <a:ext cx="243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99FF"/>
                </a:solidFill>
              </a:rPr>
              <a:t>Prior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5378946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99FF"/>
                </a:solidFill>
              </a:rPr>
              <a:t>Likelihood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2170906" y="4656772"/>
            <a:ext cx="838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6285706" y="4655978"/>
            <a:ext cx="838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4286" y="3048000"/>
            <a:ext cx="4879181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71028" y="1976735"/>
            <a:ext cx="6753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99FF"/>
                </a:solidFill>
              </a:rPr>
              <a:t>Bayes</a:t>
            </a:r>
            <a:r>
              <a:rPr lang="en-US" sz="2400" b="1" dirty="0" smtClean="0">
                <a:solidFill>
                  <a:srgbClr val="0099FF"/>
                </a:solidFill>
              </a:rPr>
              <a:t> Law </a:t>
            </a:r>
            <a:r>
              <a:rPr lang="en-US" sz="2400" dirty="0" smtClean="0"/>
              <a:t>is a mathematical fact that helps us </a:t>
            </a:r>
            <a:endParaRPr lang="en-US" sz="2400" b="1" dirty="0">
              <a:solidFill>
                <a:srgbClr val="0099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Distributions Over Structure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2362200"/>
            <a:ext cx="325281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Visual perception</a:t>
            </a:r>
          </a:p>
          <a:p>
            <a:r>
              <a:rPr lang="en-US" sz="2400" dirty="0" smtClean="0"/>
              <a:t>Natural language</a:t>
            </a:r>
          </a:p>
          <a:p>
            <a:r>
              <a:rPr lang="en-US" sz="2400" dirty="0" smtClean="0"/>
              <a:t>Speech recognition</a:t>
            </a:r>
          </a:p>
          <a:p>
            <a:r>
              <a:rPr lang="en-US" sz="2400" dirty="0" smtClean="0"/>
              <a:t>Topic understanding</a:t>
            </a:r>
          </a:p>
          <a:p>
            <a:r>
              <a:rPr lang="en-US" sz="2400" dirty="0" smtClean="0"/>
              <a:t>Word learning</a:t>
            </a:r>
          </a:p>
          <a:p>
            <a:r>
              <a:rPr lang="en-US" sz="2400" dirty="0" smtClean="0"/>
              <a:t>Causal relationships</a:t>
            </a:r>
          </a:p>
          <a:p>
            <a:r>
              <a:rPr lang="en-US" sz="2400" dirty="0" smtClean="0"/>
              <a:t>Modeling relationships</a:t>
            </a:r>
          </a:p>
          <a:p>
            <a:r>
              <a:rPr lang="en-US" sz="2400" dirty="0" smtClean="0"/>
              <a:t>Intuitive theories</a:t>
            </a:r>
          </a:p>
          <a:p>
            <a:r>
              <a:rPr lang="en-US" sz="2400" dirty="0" smtClean="0"/>
              <a:t>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Distributions Over Structure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2362200"/>
            <a:ext cx="325281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99FF"/>
                </a:solidFill>
              </a:rPr>
              <a:t>Visual perception</a:t>
            </a:r>
          </a:p>
          <a:p>
            <a:r>
              <a:rPr lang="en-US" sz="2400" dirty="0" smtClean="0"/>
              <a:t>Natural language</a:t>
            </a:r>
          </a:p>
          <a:p>
            <a:r>
              <a:rPr lang="en-US" sz="2400" dirty="0" smtClean="0"/>
              <a:t>Speech recognition</a:t>
            </a:r>
          </a:p>
          <a:p>
            <a:r>
              <a:rPr lang="en-US" sz="2400" dirty="0" smtClean="0"/>
              <a:t>Topic understanding</a:t>
            </a:r>
          </a:p>
          <a:p>
            <a:r>
              <a:rPr lang="en-US" sz="2400" dirty="0" smtClean="0"/>
              <a:t>Word learning</a:t>
            </a:r>
          </a:p>
          <a:p>
            <a:r>
              <a:rPr lang="en-US" sz="2400" dirty="0" smtClean="0"/>
              <a:t>Causal relationships</a:t>
            </a:r>
          </a:p>
          <a:p>
            <a:r>
              <a:rPr lang="en-US" sz="2400" dirty="0" smtClean="0"/>
              <a:t>Modeling relationships</a:t>
            </a:r>
          </a:p>
          <a:p>
            <a:r>
              <a:rPr lang="en-US" sz="2400" dirty="0" smtClean="0"/>
              <a:t>Intuitive theories</a:t>
            </a:r>
          </a:p>
          <a:p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7" name="Picture 6" descr="vision_f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133600"/>
            <a:ext cx="3119538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Distributions Over Structure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2362200"/>
            <a:ext cx="325281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Visual perception</a:t>
            </a:r>
          </a:p>
          <a:p>
            <a:r>
              <a:rPr lang="en-US" sz="2400" dirty="0" smtClean="0"/>
              <a:t>Natural language</a:t>
            </a:r>
          </a:p>
          <a:p>
            <a:r>
              <a:rPr lang="en-US" sz="2400" dirty="0" smtClean="0"/>
              <a:t>Speech recognition</a:t>
            </a:r>
          </a:p>
          <a:p>
            <a:r>
              <a:rPr lang="en-US" sz="2400" b="1" dirty="0" smtClean="0">
                <a:solidFill>
                  <a:srgbClr val="0099FF"/>
                </a:solidFill>
              </a:rPr>
              <a:t>Topic understanding</a:t>
            </a:r>
          </a:p>
          <a:p>
            <a:r>
              <a:rPr lang="en-US" sz="2400" dirty="0" smtClean="0"/>
              <a:t>Word learning</a:t>
            </a:r>
          </a:p>
          <a:p>
            <a:r>
              <a:rPr lang="en-US" sz="2400" dirty="0" smtClean="0"/>
              <a:t>Causal relationships</a:t>
            </a:r>
          </a:p>
          <a:p>
            <a:r>
              <a:rPr lang="en-US" sz="2400" dirty="0" smtClean="0"/>
              <a:t>Modeling relationships</a:t>
            </a:r>
          </a:p>
          <a:p>
            <a:r>
              <a:rPr lang="en-US" sz="2400" dirty="0" smtClean="0"/>
              <a:t>Intuitive theories</a:t>
            </a:r>
          </a:p>
          <a:p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7" name="Picture 6" descr="lda_f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111" y="1981200"/>
            <a:ext cx="3629689" cy="445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Distributions Over Structure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2362200"/>
            <a:ext cx="353173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Visual perception</a:t>
            </a:r>
          </a:p>
          <a:p>
            <a:r>
              <a:rPr lang="en-US" sz="2400" dirty="0" smtClean="0"/>
              <a:t>Natural language</a:t>
            </a:r>
          </a:p>
          <a:p>
            <a:r>
              <a:rPr lang="en-US" sz="2400" dirty="0" smtClean="0"/>
              <a:t>Speech recognition</a:t>
            </a:r>
          </a:p>
          <a:p>
            <a:r>
              <a:rPr lang="en-US" sz="2400" dirty="0" smtClean="0"/>
              <a:t>Topic understanding</a:t>
            </a:r>
          </a:p>
          <a:p>
            <a:r>
              <a:rPr lang="en-US" sz="2400" dirty="0" smtClean="0"/>
              <a:t>Word learning</a:t>
            </a:r>
          </a:p>
          <a:p>
            <a:r>
              <a:rPr lang="en-US" sz="2400" dirty="0" smtClean="0"/>
              <a:t>Causal relationships</a:t>
            </a:r>
          </a:p>
          <a:p>
            <a:r>
              <a:rPr lang="en-US" sz="2400" b="1" dirty="0" smtClean="0">
                <a:solidFill>
                  <a:srgbClr val="0099FF"/>
                </a:solidFill>
              </a:rPr>
              <a:t>Modeling relationships</a:t>
            </a:r>
          </a:p>
          <a:p>
            <a:r>
              <a:rPr lang="en-US" sz="2400" dirty="0" smtClean="0"/>
              <a:t>Intuitive theories</a:t>
            </a:r>
          </a:p>
          <a:p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7" name="Picture 6" descr="crosscat_f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0426" y="2209800"/>
            <a:ext cx="3549174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590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Some questions we can ask:</a:t>
            </a:r>
          </a:p>
          <a:p>
            <a:pPr lvl="1"/>
            <a:r>
              <a:rPr lang="en-US" dirty="0" smtClean="0"/>
              <a:t>Compute an expected value</a:t>
            </a:r>
          </a:p>
          <a:p>
            <a:pPr lvl="1"/>
            <a:r>
              <a:rPr lang="en-US" dirty="0" smtClean="0"/>
              <a:t>Find the MAP value</a:t>
            </a:r>
          </a:p>
          <a:p>
            <a:pPr lvl="1"/>
            <a:r>
              <a:rPr lang="en-US" dirty="0" smtClean="0"/>
              <a:t>Compute the marginal likelihood</a:t>
            </a:r>
          </a:p>
          <a:p>
            <a:pPr lvl="1"/>
            <a:r>
              <a:rPr lang="en-US" dirty="0" smtClean="0"/>
              <a:t>Draw a sample from the distribution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All of these are computationally hard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7300" y="1923871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So, we’ve defined these distributions mathematically.</a:t>
            </a:r>
          </a:p>
          <a:p>
            <a:pPr algn="ctr"/>
            <a:r>
              <a:rPr lang="en-US" sz="2400" b="1" dirty="0" smtClean="0">
                <a:solidFill>
                  <a:srgbClr val="0099FF"/>
                </a:solidFill>
              </a:rPr>
              <a:t>What can we do with them?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RL: Optimizing Sequential Decisions Under Uncertainty</a:t>
            </a:r>
            <a:endParaRPr lang="en-US" sz="3600" dirty="0"/>
          </a:p>
        </p:txBody>
      </p:sp>
      <p:pic>
        <p:nvPicPr>
          <p:cNvPr id="4" name="Picture 3" descr="MCj031115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438400"/>
            <a:ext cx="744538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Cj040589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667000"/>
            <a:ext cx="118745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>
            <a:spLocks/>
          </p:cNvSpPr>
          <p:nvPr/>
        </p:nvSpPr>
        <p:spPr bwMode="auto">
          <a:xfrm>
            <a:off x="3505200" y="2209800"/>
            <a:ext cx="1905000" cy="381000"/>
          </a:xfrm>
          <a:custGeom>
            <a:avLst/>
            <a:gdLst>
              <a:gd name="T0" fmla="*/ 1680103848 w 2160"/>
              <a:gd name="T1" fmla="*/ 336020849 h 432"/>
              <a:gd name="T2" fmla="*/ 1120069379 w 2160"/>
              <a:gd name="T3" fmla="*/ 74671597 h 432"/>
              <a:gd name="T4" fmla="*/ 672041583 w 2160"/>
              <a:gd name="T5" fmla="*/ 37335357 h 432"/>
              <a:gd name="T6" fmla="*/ 0 w 2160"/>
              <a:gd name="T7" fmla="*/ 298685505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2160"/>
              <a:gd name="T13" fmla="*/ 0 h 432"/>
              <a:gd name="T14" fmla="*/ 2160 w 216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" h="432">
                <a:moveTo>
                  <a:pt x="2160" y="432"/>
                </a:moveTo>
                <a:cubicBezTo>
                  <a:pt x="1908" y="296"/>
                  <a:pt x="1656" y="160"/>
                  <a:pt x="1440" y="96"/>
                </a:cubicBezTo>
                <a:cubicBezTo>
                  <a:pt x="1224" y="32"/>
                  <a:pt x="1104" y="0"/>
                  <a:pt x="864" y="48"/>
                </a:cubicBezTo>
                <a:cubicBezTo>
                  <a:pt x="624" y="96"/>
                  <a:pt x="312" y="240"/>
                  <a:pt x="0" y="384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rot="10800000">
            <a:off x="3479800" y="3810000"/>
            <a:ext cx="1906587" cy="381000"/>
          </a:xfrm>
          <a:custGeom>
            <a:avLst/>
            <a:gdLst>
              <a:gd name="T0" fmla="*/ 1682904305 w 2160"/>
              <a:gd name="T1" fmla="*/ 336020849 h 432"/>
              <a:gd name="T2" fmla="*/ 1121936350 w 2160"/>
              <a:gd name="T3" fmla="*/ 74671597 h 432"/>
              <a:gd name="T4" fmla="*/ 673161943 w 2160"/>
              <a:gd name="T5" fmla="*/ 37335357 h 432"/>
              <a:gd name="T6" fmla="*/ 0 w 2160"/>
              <a:gd name="T7" fmla="*/ 298685505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2160"/>
              <a:gd name="T13" fmla="*/ 0 h 432"/>
              <a:gd name="T14" fmla="*/ 2160 w 216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" h="432">
                <a:moveTo>
                  <a:pt x="2160" y="432"/>
                </a:moveTo>
                <a:cubicBezTo>
                  <a:pt x="1908" y="296"/>
                  <a:pt x="1656" y="160"/>
                  <a:pt x="1440" y="96"/>
                </a:cubicBezTo>
                <a:cubicBezTo>
                  <a:pt x="1224" y="32"/>
                  <a:pt x="1104" y="0"/>
                  <a:pt x="864" y="48"/>
                </a:cubicBezTo>
                <a:cubicBezTo>
                  <a:pt x="624" y="96"/>
                  <a:pt x="312" y="240"/>
                  <a:pt x="0" y="384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8" descr="weath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513" y="5151438"/>
            <a:ext cx="2351087" cy="874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9" descr="h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800600"/>
            <a:ext cx="24003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sto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876800"/>
            <a:ext cx="2733675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733800" y="176426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43434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Formalism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Given:</a:t>
            </a:r>
          </a:p>
          <a:p>
            <a:pPr lvl="1"/>
            <a:r>
              <a:rPr lang="en-US" dirty="0" smtClean="0"/>
              <a:t>A state space</a:t>
            </a:r>
          </a:p>
          <a:p>
            <a:pPr lvl="1"/>
            <a:r>
              <a:rPr lang="en-US" dirty="0" smtClean="0"/>
              <a:t>An action space</a:t>
            </a:r>
          </a:p>
          <a:p>
            <a:pPr lvl="1"/>
            <a:r>
              <a:rPr lang="en-US" dirty="0" smtClean="0"/>
              <a:t>A reward function</a:t>
            </a:r>
          </a:p>
          <a:p>
            <a:pPr lvl="1"/>
            <a:r>
              <a:rPr lang="en-US" dirty="0" smtClean="0"/>
              <a:t>Model information (ranges from full to nothing)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Find:</a:t>
            </a:r>
          </a:p>
          <a:p>
            <a:pPr lvl="1"/>
            <a:r>
              <a:rPr lang="en-US" dirty="0" smtClean="0"/>
              <a:t>A policy  (a mapping from states to actions)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Such that:</a:t>
            </a:r>
          </a:p>
          <a:p>
            <a:pPr lvl="1"/>
            <a:r>
              <a:rPr lang="en-US" dirty="0" smtClean="0"/>
              <a:t>A reward-based metric is maximized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45365" y="1824335"/>
            <a:ext cx="4453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RL = </a:t>
            </a:r>
            <a:r>
              <a:rPr lang="en-US" sz="2400" b="1" dirty="0" smtClean="0">
                <a:solidFill>
                  <a:srgbClr val="0099FF"/>
                </a:solidFill>
              </a:rPr>
              <a:t>learning meets planning</a:t>
            </a:r>
            <a:endParaRPr lang="en-US" sz="2400" b="1" dirty="0">
              <a:solidFill>
                <a:srgbClr val="0099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Reinforcement Learning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2743200"/>
            <a:ext cx="354295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Logistics and scheduling</a:t>
            </a:r>
          </a:p>
          <a:p>
            <a:r>
              <a:rPr lang="en-US" sz="2400" dirty="0" smtClean="0"/>
              <a:t>Acrobatic helicopters</a:t>
            </a:r>
          </a:p>
          <a:p>
            <a:r>
              <a:rPr lang="en-US" sz="2400" dirty="0" smtClean="0"/>
              <a:t>Load balancing</a:t>
            </a:r>
          </a:p>
          <a:p>
            <a:r>
              <a:rPr lang="en-US" sz="2400" dirty="0" smtClean="0"/>
              <a:t>Robot soccer</a:t>
            </a:r>
          </a:p>
          <a:p>
            <a:r>
              <a:rPr lang="en-US" sz="2400" dirty="0" smtClean="0"/>
              <a:t>Bipedal locomotion</a:t>
            </a:r>
          </a:p>
          <a:p>
            <a:r>
              <a:rPr lang="en-US" sz="2400" dirty="0" smtClean="0"/>
              <a:t>Dialogue systems</a:t>
            </a:r>
          </a:p>
          <a:p>
            <a:r>
              <a:rPr lang="en-US" sz="2400" dirty="0" smtClean="0"/>
              <a:t>Game playing</a:t>
            </a:r>
          </a:p>
          <a:p>
            <a:r>
              <a:rPr lang="en-US" sz="2400" dirty="0" smtClean="0"/>
              <a:t>Power grid control</a:t>
            </a:r>
          </a:p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345365" y="1824335"/>
            <a:ext cx="4453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RL = </a:t>
            </a:r>
            <a:r>
              <a:rPr lang="en-US" sz="2400" b="1" dirty="0" smtClean="0">
                <a:solidFill>
                  <a:srgbClr val="0099FF"/>
                </a:solidFill>
              </a:rPr>
              <a:t>learning meets planning</a:t>
            </a:r>
            <a:endParaRPr lang="en-US" sz="2400" b="1" dirty="0">
              <a:solidFill>
                <a:srgbClr val="0099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2743200"/>
            <a:ext cx="354295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Logistics and scheduling</a:t>
            </a:r>
          </a:p>
          <a:p>
            <a:r>
              <a:rPr lang="en-US" sz="2400" b="1" dirty="0" smtClean="0">
                <a:solidFill>
                  <a:srgbClr val="0099FF"/>
                </a:solidFill>
              </a:rPr>
              <a:t>Acrobatic helicopters</a:t>
            </a:r>
          </a:p>
          <a:p>
            <a:r>
              <a:rPr lang="en-US" sz="2400" dirty="0" smtClean="0"/>
              <a:t>Load balancing</a:t>
            </a:r>
          </a:p>
          <a:p>
            <a:r>
              <a:rPr lang="en-US" sz="2400" dirty="0" smtClean="0"/>
              <a:t>Robot soccer</a:t>
            </a:r>
          </a:p>
          <a:p>
            <a:r>
              <a:rPr lang="en-US" sz="2400" dirty="0" smtClean="0"/>
              <a:t>Bipedal locomotion</a:t>
            </a:r>
          </a:p>
          <a:p>
            <a:r>
              <a:rPr lang="en-US" sz="2400" dirty="0" smtClean="0"/>
              <a:t>Dialogue systems</a:t>
            </a:r>
          </a:p>
          <a:p>
            <a:r>
              <a:rPr lang="en-US" sz="2400" dirty="0" smtClean="0"/>
              <a:t>Game playing</a:t>
            </a:r>
          </a:p>
          <a:p>
            <a:r>
              <a:rPr lang="en-US" sz="2400" dirty="0" smtClean="0"/>
              <a:t>Power grid control</a:t>
            </a:r>
          </a:p>
          <a:p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10" name="Picture 9" descr="stanford_helicopte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780556"/>
            <a:ext cx="4038600" cy="31630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7669" y="6291590"/>
            <a:ext cx="36943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Model: </a:t>
            </a:r>
            <a:r>
              <a:rPr lang="en-US" sz="1000" dirty="0" smtClean="0"/>
              <a:t>Pieter </a:t>
            </a:r>
            <a:r>
              <a:rPr lang="en-US" sz="1000" dirty="0" err="1" smtClean="0"/>
              <a:t>Abbeel</a:t>
            </a:r>
            <a:r>
              <a:rPr lang="en-US" sz="1000" dirty="0" smtClean="0"/>
              <a:t>.  Apprenticeship Learning and Reinforcement Learning with Application to Robotic Control.  PhD Thesis, 2008.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2345365" y="1824335"/>
            <a:ext cx="4453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RL = </a:t>
            </a:r>
            <a:r>
              <a:rPr lang="en-US" sz="2400" b="1" dirty="0" smtClean="0">
                <a:solidFill>
                  <a:srgbClr val="0099FF"/>
                </a:solidFill>
              </a:rPr>
              <a:t>learning meets planning</a:t>
            </a:r>
            <a:endParaRPr lang="en-US" sz="2400" b="1" dirty="0">
              <a:solidFill>
                <a:srgbClr val="0099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2743200"/>
            <a:ext cx="354295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Logistics and scheduling</a:t>
            </a:r>
          </a:p>
          <a:p>
            <a:r>
              <a:rPr lang="en-US" sz="2400" dirty="0" smtClean="0"/>
              <a:t>Acrobatic helicopters</a:t>
            </a:r>
          </a:p>
          <a:p>
            <a:r>
              <a:rPr lang="en-US" sz="2400" dirty="0" smtClean="0"/>
              <a:t>Load balancing</a:t>
            </a:r>
          </a:p>
          <a:p>
            <a:r>
              <a:rPr lang="en-US" sz="2400" b="1" dirty="0" smtClean="0">
                <a:solidFill>
                  <a:srgbClr val="0099FF"/>
                </a:solidFill>
              </a:rPr>
              <a:t>Robot soccer</a:t>
            </a:r>
          </a:p>
          <a:p>
            <a:r>
              <a:rPr lang="en-US" sz="2400" dirty="0" smtClean="0"/>
              <a:t>Bipedal locomotion</a:t>
            </a:r>
          </a:p>
          <a:p>
            <a:r>
              <a:rPr lang="en-US" sz="2400" dirty="0" smtClean="0"/>
              <a:t>Dialogue systems</a:t>
            </a:r>
          </a:p>
          <a:p>
            <a:r>
              <a:rPr lang="en-US" sz="2400" dirty="0" smtClean="0"/>
              <a:t>Game playing</a:t>
            </a:r>
          </a:p>
          <a:p>
            <a:r>
              <a:rPr lang="en-US" sz="2400" dirty="0" smtClean="0"/>
              <a:t>Power grid control</a:t>
            </a:r>
          </a:p>
          <a:p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6" name="Picture 5" descr="robocup-team.gif"/>
          <p:cNvPicPr>
            <a:picLocks noChangeAspect="1"/>
          </p:cNvPicPr>
          <p:nvPr/>
        </p:nvPicPr>
        <p:blipFill>
          <a:blip r:embed="rId2" cstate="print"/>
          <a:srcRect l="1754" t="9597" r="1559" b="4649"/>
          <a:stretch>
            <a:fillRect/>
          </a:stretch>
        </p:blipFill>
        <p:spPr>
          <a:xfrm>
            <a:off x="515679" y="2895600"/>
            <a:ext cx="4284921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7669" y="6291590"/>
            <a:ext cx="36943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Model: </a:t>
            </a:r>
            <a:r>
              <a:rPr lang="en-US" sz="1000" dirty="0" smtClean="0"/>
              <a:t>Peter Stone, Richard Sutton, Gregory </a:t>
            </a:r>
            <a:r>
              <a:rPr lang="en-US" sz="1000" dirty="0" err="1" smtClean="0"/>
              <a:t>Kuhlmann</a:t>
            </a:r>
            <a:r>
              <a:rPr lang="en-US" sz="1000" dirty="0" smtClean="0"/>
              <a:t>.  Reinforcement Learning for </a:t>
            </a:r>
            <a:r>
              <a:rPr lang="en-US" sz="1000" dirty="0" err="1" smtClean="0"/>
              <a:t>RoboCup</a:t>
            </a:r>
            <a:r>
              <a:rPr lang="en-US" sz="1000" dirty="0" smtClean="0"/>
              <a:t> Soccer </a:t>
            </a:r>
            <a:r>
              <a:rPr lang="en-US" sz="1000" dirty="0" err="1" smtClean="0"/>
              <a:t>Keepaway</a:t>
            </a:r>
            <a:r>
              <a:rPr lang="en-US" sz="1000" dirty="0" smtClean="0"/>
              <a:t>.  Adaptive Behavior, Vol. 13, No. 3, 2005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2345365" y="1824335"/>
            <a:ext cx="4453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RL = </a:t>
            </a:r>
            <a:r>
              <a:rPr lang="en-US" sz="2400" b="1" dirty="0" smtClean="0">
                <a:solidFill>
                  <a:srgbClr val="0099FF"/>
                </a:solidFill>
              </a:rPr>
              <a:t>learning meets planning</a:t>
            </a:r>
            <a:endParaRPr lang="en-US" sz="2400" b="1" dirty="0">
              <a:solidFill>
                <a:srgbClr val="0099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7144</TotalTime>
  <Words>1031</Words>
  <Application>Microsoft Macintosh PowerPoint</Application>
  <PresentationFormat>On-screen Show (4:3)</PresentationFormat>
  <Paragraphs>252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Reinforcement Learning for Complex System Management</vt:lpstr>
      <vt:lpstr>Complex Systems</vt:lpstr>
      <vt:lpstr>Outline</vt:lpstr>
      <vt:lpstr>RL: Optimizing Sequential Decisions Under Uncertainty</vt:lpstr>
      <vt:lpstr>Classic Formalism</vt:lpstr>
      <vt:lpstr>Reinforcement Learning</vt:lpstr>
      <vt:lpstr>Reinforcement Learning</vt:lpstr>
      <vt:lpstr>Reinforcement Learning</vt:lpstr>
      <vt:lpstr>Reinforcement Learning</vt:lpstr>
      <vt:lpstr>Reinforcement Learning</vt:lpstr>
      <vt:lpstr>Types of RL</vt:lpstr>
      <vt:lpstr>Fundamental Questions</vt:lpstr>
      <vt:lpstr>RL vs. Optimal Control vs. Classical Planning</vt:lpstr>
      <vt:lpstr>RL for Complex Systems</vt:lpstr>
      <vt:lpstr>Smartlocks</vt:lpstr>
      <vt:lpstr>Smartlocks</vt:lpstr>
      <vt:lpstr>Smartlocks</vt:lpstr>
      <vt:lpstr>Smartlocks</vt:lpstr>
      <vt:lpstr>Smartlocks</vt:lpstr>
      <vt:lpstr>Details</vt:lpstr>
      <vt:lpstr>Smart Data Structures</vt:lpstr>
      <vt:lpstr>Results</vt:lpstr>
      <vt:lpstr>Results</vt:lpstr>
      <vt:lpstr>Extensions?</vt:lpstr>
      <vt:lpstr>More General ML/RL?</vt:lpstr>
      <vt:lpstr>Thank you!</vt:lpstr>
      <vt:lpstr>Bayesian RL</vt:lpstr>
      <vt:lpstr>Bayesian Modeling</vt:lpstr>
      <vt:lpstr>What is Bayesian Modeling?</vt:lpstr>
      <vt:lpstr>Example</vt:lpstr>
      <vt:lpstr>What About the “Bayes” Part?</vt:lpstr>
      <vt:lpstr>Distributions Over Structure</vt:lpstr>
      <vt:lpstr>Distributions Over Structure</vt:lpstr>
      <vt:lpstr>Distributions Over Structure</vt:lpstr>
      <vt:lpstr>Distributions Over Structure</vt:lpstr>
      <vt:lpstr>Inference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Thee to a Half-Bakery!</dc:title>
  <dc:creator>wingated</dc:creator>
  <cp:lastModifiedBy>Omer Khan</cp:lastModifiedBy>
  <cp:revision>628</cp:revision>
  <dcterms:created xsi:type="dcterms:W3CDTF">2008-02-19T20:34:11Z</dcterms:created>
  <dcterms:modified xsi:type="dcterms:W3CDTF">2010-12-31T21:15:51Z</dcterms:modified>
</cp:coreProperties>
</file>