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7"/>
  </p:notesMasterIdLst>
  <p:handoutMasterIdLst>
    <p:handoutMasterId r:id="rId38"/>
  </p:handoutMasterIdLst>
  <p:sldIdLst>
    <p:sldId id="256" r:id="rId3"/>
    <p:sldId id="682" r:id="rId4"/>
    <p:sldId id="683" r:id="rId5"/>
    <p:sldId id="684" r:id="rId6"/>
    <p:sldId id="719" r:id="rId7"/>
    <p:sldId id="685" r:id="rId8"/>
    <p:sldId id="696" r:id="rId9"/>
    <p:sldId id="686" r:id="rId10"/>
    <p:sldId id="522" r:id="rId11"/>
    <p:sldId id="487" r:id="rId12"/>
    <p:sldId id="642" r:id="rId13"/>
    <p:sldId id="718" r:id="rId14"/>
    <p:sldId id="690" r:id="rId15"/>
    <p:sldId id="692" r:id="rId16"/>
    <p:sldId id="694" r:id="rId17"/>
    <p:sldId id="679" r:id="rId18"/>
    <p:sldId id="730" r:id="rId19"/>
    <p:sldId id="731" r:id="rId20"/>
    <p:sldId id="752" r:id="rId21"/>
    <p:sldId id="748" r:id="rId22"/>
    <p:sldId id="750" r:id="rId23"/>
    <p:sldId id="631" r:id="rId24"/>
    <p:sldId id="633" r:id="rId25"/>
    <p:sldId id="749" r:id="rId26"/>
    <p:sldId id="737" r:id="rId27"/>
    <p:sldId id="745" r:id="rId28"/>
    <p:sldId id="746" r:id="rId29"/>
    <p:sldId id="747" r:id="rId30"/>
    <p:sldId id="724" r:id="rId31"/>
    <p:sldId id="751" r:id="rId32"/>
    <p:sldId id="735" r:id="rId33"/>
    <p:sldId id="578" r:id="rId34"/>
    <p:sldId id="554" r:id="rId35"/>
    <p:sldId id="736" r:id="rId3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91C8F-4C87-4C25-B07E-C3DF88B6620E}">
          <p14:sldIdLst>
            <p14:sldId id="256"/>
            <p14:sldId id="682"/>
            <p14:sldId id="683"/>
            <p14:sldId id="684"/>
            <p14:sldId id="719"/>
            <p14:sldId id="685"/>
            <p14:sldId id="696"/>
            <p14:sldId id="686"/>
            <p14:sldId id="522"/>
            <p14:sldId id="487"/>
            <p14:sldId id="642"/>
            <p14:sldId id="718"/>
            <p14:sldId id="690"/>
            <p14:sldId id="692"/>
            <p14:sldId id="694"/>
            <p14:sldId id="679"/>
            <p14:sldId id="730"/>
            <p14:sldId id="731"/>
            <p14:sldId id="752"/>
            <p14:sldId id="748"/>
            <p14:sldId id="750"/>
            <p14:sldId id="631"/>
            <p14:sldId id="633"/>
            <p14:sldId id="749"/>
            <p14:sldId id="737"/>
            <p14:sldId id="745"/>
            <p14:sldId id="746"/>
            <p14:sldId id="747"/>
            <p14:sldId id="724"/>
            <p14:sldId id="751"/>
            <p14:sldId id="735"/>
            <p14:sldId id="578"/>
            <p14:sldId id="554"/>
            <p14:sldId id="7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8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1297" autoAdjust="0"/>
  </p:normalViewPr>
  <p:slideViewPr>
    <p:cSldViewPr>
      <p:cViewPr>
        <p:scale>
          <a:sx n="75" d="100"/>
          <a:sy n="75" d="100"/>
        </p:scale>
        <p:origin x="-594" y="288"/>
      </p:cViewPr>
      <p:guideLst>
        <p:guide orient="horz" pos="1872"/>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214"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1C338C8-FDF8-464B-8507-1C57187742CF}" type="datetimeFigureOut">
              <a:rPr lang="en-US" smtClean="0"/>
              <a:t>10/14/2013</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CF0F378C-983E-4720-A67F-9987EF2ED10D}" type="slidenum">
              <a:rPr lang="en-US" smtClean="0"/>
              <a:t>‹#›</a:t>
            </a:fld>
            <a:endParaRPr lang="en-US"/>
          </a:p>
        </p:txBody>
      </p:sp>
    </p:spTree>
    <p:extLst>
      <p:ext uri="{BB962C8B-B14F-4D97-AF65-F5344CB8AC3E}">
        <p14:creationId xmlns:p14="http://schemas.microsoft.com/office/powerpoint/2010/main" val="164066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9BE4D725-E81B-4B65-BC39-0737E4E20C7C}" type="datetimeFigureOut">
              <a:rPr lang="en-US" smtClean="0"/>
              <a:pPr/>
              <a:t>10/14/2013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CA10DE6C-4B68-4514-9E66-8DA05873F8EB}" type="slidenum">
              <a:rPr lang="en-US" smtClean="0"/>
              <a:pPr/>
              <a:t>‹#›</a:t>
            </a:fld>
            <a:endParaRPr lang="en-US"/>
          </a:p>
        </p:txBody>
      </p:sp>
    </p:spTree>
    <p:extLst>
      <p:ext uri="{BB962C8B-B14F-4D97-AF65-F5344CB8AC3E}">
        <p14:creationId xmlns:p14="http://schemas.microsoft.com/office/powerpoint/2010/main" val="114856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my name is Jean Yang. Today, I am going talk about how to make it easier for programmers to enforce privacy policies.</a:t>
            </a:r>
          </a:p>
          <a:p>
            <a:endParaRPr lang="en-US" baseline="0" dirty="0" smtClean="0"/>
          </a:p>
          <a:p>
            <a:r>
              <a:rPr lang="en-US" baseline="0" dirty="0" smtClean="0"/>
              <a:t>TRANSITION: Privacy matters in the real world more and more as we’re putting more data online.</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evaluate sensitive values, the runtime performs faceted execution, evaluating the high and low facets and putting the results back together.</a:t>
            </a:r>
          </a:p>
          <a:p>
            <a:r>
              <a:rPr lang="en-US" baseline="0" dirty="0" smtClean="0"/>
              <a:t>The runtime also handles implicit flows by evaluating both sides of a conditional.</a:t>
            </a:r>
          </a:p>
          <a:p>
            <a:r>
              <a:rPr lang="en-US" baseline="0" dirty="0" smtClean="0"/>
              <a:t>After evaluation, we get trees of faceted values, where each facet is guarded by a label.</a:t>
            </a:r>
          </a:p>
          <a:p>
            <a:r>
              <a:rPr lang="en-US" baseline="0" dirty="0" smtClean="0"/>
              <a:t>Policies determine the values of the labels.</a:t>
            </a:r>
          </a:p>
          <a:p>
            <a:r>
              <a:rPr lang="en-US" baseline="0" dirty="0" smtClean="0"/>
              <a:t>The runtime stores mappings of labels to policies in order to eventually assign values to the labels.</a:t>
            </a:r>
          </a:p>
          <a:p>
            <a:endParaRPr lang="en-US" baseline="0" dirty="0" smtClean="0"/>
          </a:p>
          <a:p>
            <a:r>
              <a:rPr lang="en-US" baseline="0" dirty="0" smtClean="0"/>
              <a:t>Once the runtime gets an output channel, it creates a system of constraints from the labels in order to find a satisfying assignment.</a:t>
            </a:r>
          </a:p>
          <a:p>
            <a:endParaRPr lang="en-US" baseline="0" dirty="0" smtClean="0"/>
          </a:p>
          <a:p>
            <a:r>
              <a:rPr lang="en-US" baseline="0" dirty="0" smtClean="0"/>
              <a:t>Once it gets a satisfying assignment to the labels, the runtime projects values out of the facets in order to produce the value to output.</a:t>
            </a:r>
          </a:p>
          <a:p>
            <a:endParaRPr lang="en-US" baseline="0" dirty="0" smtClean="0"/>
          </a:p>
          <a:p>
            <a:r>
              <a:rPr lang="en-US" baseline="0" dirty="0" smtClean="0"/>
              <a:t>*** QUESTIONS? ***</a:t>
            </a:r>
          </a:p>
          <a:p>
            <a:endParaRPr lang="en-US" baseline="0" dirty="0" smtClean="0"/>
          </a:p>
          <a:p>
            <a:r>
              <a:rPr lang="en-US" baseline="0" dirty="0" smtClean="0"/>
              <a:t>TRANSITION: You may now be wondering…</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10</a:t>
            </a:fld>
            <a:endParaRPr lang="en-US"/>
          </a:p>
        </p:txBody>
      </p:sp>
    </p:spTree>
    <p:extLst>
      <p:ext uri="{BB962C8B-B14F-4D97-AF65-F5344CB8AC3E}">
        <p14:creationId xmlns:p14="http://schemas.microsoft.com/office/powerpoint/2010/main" val="42348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take a closer look at the policies.</a:t>
            </a:r>
          </a:p>
          <a:p>
            <a:endParaRPr lang="en-US" dirty="0" smtClean="0"/>
          </a:p>
          <a:p>
            <a:r>
              <a:rPr lang="en-US" dirty="0" smtClean="0"/>
              <a:t>Restrict creates</a:t>
            </a:r>
            <a:r>
              <a:rPr lang="en-US" baseline="0" dirty="0" smtClean="0"/>
              <a:t> a function that takes an output channel as an argument and adds a constraint that says if the predicate is _not_ true, the label must be low.</a:t>
            </a:r>
          </a:p>
          <a:p>
            <a:endParaRPr lang="en-US" baseline="0" dirty="0" smtClean="0"/>
          </a:p>
          <a:p>
            <a:r>
              <a:rPr lang="en-US" baseline="0" dirty="0" smtClean="0"/>
              <a:t>The first thing to note is that policies may refer to sensitive values.</a:t>
            </a:r>
          </a:p>
          <a:p>
            <a:r>
              <a:rPr lang="en-US" baseline="0" dirty="0" smtClean="0"/>
              <a:t>Additionally, the constraints all take the form of requiring a label to be low.</a:t>
            </a:r>
          </a:p>
          <a:p>
            <a:r>
              <a:rPr lang="en-US" baseline="0" dirty="0" smtClean="0"/>
              <a:t>Because of this, the constraint environment is always consistent: assigning everything to low is always consistent.</a:t>
            </a:r>
          </a:p>
          <a:p>
            <a:r>
              <a:rPr lang="en-US" baseline="0" dirty="0" smtClean="0"/>
              <a:t>Especially to handle the circular dependencies that may arise between policies and sensitive values, we have this notion of maximal functionality: labels are set to high unless policies require them to be low.</a:t>
            </a:r>
          </a:p>
          <a:p>
            <a:endParaRPr lang="en-US" baseline="0" dirty="0" smtClean="0"/>
          </a:p>
          <a:p>
            <a:r>
              <a:rPr lang="en-US" baseline="0" dirty="0" smtClean="0"/>
              <a:t>TRANSITION: The Jeeves runtime uses these policies to project out the appropriate result facet for the viewer.</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11</a:t>
            </a:fld>
            <a:endParaRPr lang="en-US"/>
          </a:p>
        </p:txBody>
      </p:sp>
    </p:spTree>
    <p:extLst>
      <p:ext uri="{BB962C8B-B14F-4D97-AF65-F5344CB8AC3E}">
        <p14:creationId xmlns:p14="http://schemas.microsoft.com/office/powerpoint/2010/main" val="280795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theorem? What are the guarantees more formally?</a:t>
            </a:r>
          </a:p>
          <a:p>
            <a:endParaRPr lang="en-US" baseline="0" dirty="0" smtClean="0"/>
          </a:p>
          <a:p>
            <a:r>
              <a:rPr lang="en-US" baseline="0" dirty="0" smtClean="0"/>
              <a:t>TRANSITION: Before we look at Jeeves, let’s look at what you might be expecting from classical information flow.</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12</a:t>
            </a:fld>
            <a:endParaRPr lang="en-US"/>
          </a:p>
        </p:txBody>
      </p:sp>
    </p:spTree>
    <p:extLst>
      <p:ext uri="{BB962C8B-B14F-4D97-AF65-F5344CB8AC3E}">
        <p14:creationId xmlns:p14="http://schemas.microsoft.com/office/powerpoint/2010/main" val="59529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classical security, people typically define a lattice of access levels.</a:t>
            </a:r>
          </a:p>
          <a:p>
            <a:endParaRPr lang="en-US" baseline="0" dirty="0" smtClean="0"/>
          </a:p>
          <a:p>
            <a:r>
              <a:rPr lang="en-US" baseline="0" dirty="0" smtClean="0"/>
              <a:t>A higher access level corresponds to a higher security level. For instance…</a:t>
            </a:r>
          </a:p>
          <a:p>
            <a:endParaRPr lang="en-US" baseline="0" dirty="0" smtClean="0"/>
          </a:p>
          <a:p>
            <a:r>
              <a:rPr lang="en-US" baseline="0" dirty="0" smtClean="0"/>
              <a:t>TRANSITION: To view an output, the viewer must have an access level corresponding to the highest level of any value used to compute the output.</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13</a:t>
            </a:fld>
            <a:endParaRPr lang="en-US"/>
          </a:p>
        </p:txBody>
      </p:sp>
    </p:spTree>
    <p:extLst>
      <p:ext uri="{BB962C8B-B14F-4D97-AF65-F5344CB8AC3E}">
        <p14:creationId xmlns:p14="http://schemas.microsoft.com/office/powerpoint/2010/main" val="137794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model of classical information flow, the access level of a value is the highest level of the values that were used to compute it.</a:t>
            </a:r>
          </a:p>
          <a:p>
            <a:endParaRPr lang="en-US" baseline="0" dirty="0" smtClean="0"/>
          </a:p>
          <a:p>
            <a:r>
              <a:rPr lang="en-US" baseline="0" dirty="0" smtClean="0"/>
              <a:t>For instance, if we took this classified information and combined it with this Andy Warhol painting to make an Andy Warhol classified information, only the NSA could see it.</a:t>
            </a:r>
          </a:p>
          <a:p>
            <a:endParaRPr lang="en-US" baseline="0" dirty="0" smtClean="0"/>
          </a:p>
          <a:p>
            <a:r>
              <a:rPr lang="en-US" baseline="0" dirty="0" smtClean="0"/>
              <a:t>The program would not produce any results for anyone else.</a:t>
            </a:r>
          </a:p>
          <a:p>
            <a:endParaRPr lang="en-US" baseline="0" dirty="0" smtClean="0"/>
          </a:p>
          <a:p>
            <a:r>
              <a:rPr lang="en-US" baseline="0" dirty="0" smtClean="0"/>
              <a:t>TRANSITION: Jeeves is different in that the program always produces results.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14</a:t>
            </a:fld>
            <a:endParaRPr lang="en-US"/>
          </a:p>
        </p:txBody>
      </p:sp>
    </p:spTree>
    <p:extLst>
      <p:ext uri="{BB962C8B-B14F-4D97-AF65-F5344CB8AC3E}">
        <p14:creationId xmlns:p14="http://schemas.microsoft.com/office/powerpoint/2010/main" val="7640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Jeeves, the property</a:t>
            </a:r>
            <a:r>
              <a:rPr lang="en-US" baseline="0" dirty="0" smtClean="0"/>
              <a:t> is not whether the viewer can see an output, but what output the viewer can see.</a:t>
            </a:r>
          </a:p>
          <a:p>
            <a:endParaRPr lang="en-US" baseline="0" dirty="0" smtClean="0"/>
          </a:p>
          <a:p>
            <a:r>
              <a:rPr lang="en-US" baseline="0" dirty="0" smtClean="0"/>
              <a:t>Instead of associating a value with an access level, the programmer provides a different value for different access levels.</a:t>
            </a:r>
          </a:p>
          <a:p>
            <a:r>
              <a:rPr lang="en-US" baseline="0" dirty="0" smtClean="0"/>
              <a:t>When anyone except for the NSA tries to view the top secret information, they get to see an Andy </a:t>
            </a:r>
            <a:r>
              <a:rPr lang="en-US" baseline="0" dirty="0" err="1" smtClean="0"/>
              <a:t>Warholed</a:t>
            </a:r>
            <a:r>
              <a:rPr lang="en-US" baseline="0" dirty="0" smtClean="0"/>
              <a:t> version of “Access Denied.”</a:t>
            </a:r>
          </a:p>
          <a:p>
            <a:endParaRPr lang="en-US" baseline="0" dirty="0" smtClean="0"/>
          </a:p>
          <a:p>
            <a:r>
              <a:rPr lang="en-US" baseline="0" dirty="0" smtClean="0"/>
              <a:t>TRANSITION: Thus the non-interference guarantee in Jeeves talks about which value is output rather than the access level of the outputs.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15</a:t>
            </a:fld>
            <a:endParaRPr lang="en-US"/>
          </a:p>
        </p:txBody>
      </p:sp>
    </p:spTree>
    <p:extLst>
      <p:ext uri="{BB962C8B-B14F-4D97-AF65-F5344CB8AC3E}">
        <p14:creationId xmlns:p14="http://schemas.microsoft.com/office/powerpoint/2010/main" val="333697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the following non-interference guarantee for Jeeves.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Traditional</a:t>
            </a:r>
            <a:r>
              <a:rPr lang="en-US" baseline="0" dirty="0" smtClean="0"/>
              <a:t> info flow too strong for the kinds of policies we want to write.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a fixed value for the low component, all executions where the level variable must be low produce equivalent outputs no matter what the value of H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guarantee is different than classical non-interference because the dependencies of policies on sensitive values inherently leak some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TRANSITION:</a:t>
            </a:r>
            <a:r>
              <a:rPr lang="en-US" baseline="0" dirty="0" smtClean="0"/>
              <a:t> Let me illustrate how our guarantee captures what can be revealed.</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16</a:t>
            </a:fld>
            <a:endParaRPr lang="en-US"/>
          </a:p>
        </p:txBody>
      </p:sp>
    </p:spTree>
    <p:extLst>
      <p:ext uri="{BB962C8B-B14F-4D97-AF65-F5344CB8AC3E}">
        <p14:creationId xmlns:p14="http://schemas.microsoft.com/office/powerpoint/2010/main" val="208237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a:t>
            </a:r>
            <a:r>
              <a:rPr lang="en-US" baseline="0" dirty="0" smtClean="0"/>
              <a:t> the policy that someone can see my actual location if they are near me. This policy depends on the sensitive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viewer is within the appropriate radius of my location, then the label can be high and they can see the high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case, the high-confidentiality facet affects the value of the label and flows to the output.</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17</a:t>
            </a:fld>
            <a:endParaRPr lang="en-US"/>
          </a:p>
        </p:txBody>
      </p:sp>
    </p:spTree>
    <p:extLst>
      <p:ext uri="{BB962C8B-B14F-4D97-AF65-F5344CB8AC3E}">
        <p14:creationId xmlns:p14="http://schemas.microsoft.com/office/powerpoint/2010/main" val="208237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viewer is outside</a:t>
            </a:r>
            <a:r>
              <a:rPr lang="en-US" baseline="0" dirty="0" smtClean="0"/>
              <a:t> the radius, then label a must be low. When label a is low, the viewer knows that the high value is outside the radius, but it should not be able to distinguish the actual location from any of the other locations outside the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we guarantee that high values only flow to viewers to the degree that the policies allow.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We’ve implemented a real system with these guarantees.</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18</a:t>
            </a:fld>
            <a:endParaRPr lang="en-US"/>
          </a:p>
        </p:txBody>
      </p:sp>
    </p:spTree>
    <p:extLst>
      <p:ext uri="{BB962C8B-B14F-4D97-AF65-F5344CB8AC3E}">
        <p14:creationId xmlns:p14="http://schemas.microsoft.com/office/powerpoint/2010/main" val="208237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implementations in</a:t>
            </a:r>
            <a:r>
              <a:rPr lang="en-US" baseline="0" dirty="0" smtClean="0"/>
              <a:t> both </a:t>
            </a:r>
            <a:r>
              <a:rPr lang="en-US" baseline="0" dirty="0" err="1" smtClean="0"/>
              <a:t>Scala</a:t>
            </a:r>
            <a:r>
              <a:rPr lang="en-US" baseline="0" dirty="0" smtClean="0"/>
              <a:t> and Python.</a:t>
            </a:r>
          </a:p>
          <a:p>
            <a:endParaRPr lang="en-US" baseline="0" dirty="0" smtClean="0"/>
          </a:p>
          <a:p>
            <a:r>
              <a:rPr lang="en-US" baseline="0" dirty="0" smtClean="0"/>
              <a:t>In the implementations, we overload operators for faceted evaluation. We store policies in the runtime environment.</a:t>
            </a:r>
          </a:p>
          <a:p>
            <a:endParaRPr lang="en-US" dirty="0" smtClean="0"/>
          </a:p>
          <a:p>
            <a:r>
              <a:rPr lang="en-US" dirty="0" smtClean="0"/>
              <a:t>We use the Z3 SMT solver to find a</a:t>
            </a:r>
            <a:r>
              <a:rPr lang="en-US" baseline="0" dirty="0" smtClean="0"/>
              <a:t> satisfying assignment to the labels and then we project out the appropriate facet based on the label assignments.</a:t>
            </a:r>
          </a:p>
          <a:p>
            <a:endParaRPr lang="en-US" baseline="0" dirty="0" smtClean="0"/>
          </a:p>
          <a:p>
            <a:r>
              <a:rPr lang="en-US" baseline="0" dirty="0" smtClean="0"/>
              <a:t>TRANSITION: We have been looking at extending these runtime implementations into web frameworks.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20</a:t>
            </a:fld>
            <a:endParaRPr lang="en-US"/>
          </a:p>
        </p:txBody>
      </p:sp>
    </p:spTree>
    <p:extLst>
      <p:ext uri="{BB962C8B-B14F-4D97-AF65-F5344CB8AC3E}">
        <p14:creationId xmlns:p14="http://schemas.microsoft.com/office/powerpoint/2010/main" val="423482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baseline="0" dirty="0" smtClean="0"/>
              <a:t>What’s more is that people often get it wrong.</a:t>
            </a:r>
          </a:p>
          <a:p>
            <a:endParaRPr lang="en-US" baseline="0" dirty="0" smtClean="0"/>
          </a:p>
          <a:p>
            <a:r>
              <a:rPr lang="en-US" baseline="0" dirty="0" smtClean="0"/>
              <a:t>Even Facebook, with privacy being so core to their model and with all of their programmer resources, has a leak every now and then. Here’s an example.</a:t>
            </a:r>
          </a:p>
          <a:p>
            <a:endParaRPr lang="en-US" baseline="0" dirty="0" smtClean="0"/>
          </a:p>
          <a:p>
            <a:r>
              <a:rPr lang="en-US" baseline="0" dirty="0" smtClean="0"/>
              <a:t>TRANSITION: It’s not surprising that programmers get this wrong.</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2</a:t>
            </a:fld>
            <a:endParaRPr lang="en-US"/>
          </a:p>
        </p:txBody>
      </p:sp>
    </p:spTree>
    <p:extLst>
      <p:ext uri="{BB962C8B-B14F-4D97-AF65-F5344CB8AC3E}">
        <p14:creationId xmlns:p14="http://schemas.microsoft.com/office/powerpoint/2010/main" val="97755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are associated</a:t>
            </a:r>
            <a:r>
              <a:rPr lang="en-US" baseline="0" dirty="0" smtClean="0"/>
              <a:t> with fields of papers, reviews, and users</a:t>
            </a:r>
            <a:r>
              <a:rPr lang="en-US" dirty="0" smtClean="0"/>
              <a:t>.</a:t>
            </a:r>
          </a:p>
          <a:p>
            <a:endParaRPr lang="en-US" dirty="0" smtClean="0"/>
          </a:p>
          <a:p>
            <a:r>
              <a:rPr lang="en-US" dirty="0" smtClean="0"/>
              <a:t>TRANSITION: We</a:t>
            </a:r>
            <a:r>
              <a:rPr lang="en-US" baseline="0" dirty="0" smtClean="0"/>
              <a:t> have integrated this backend with an end-to-end system where we use Jeeves policies for both confidentiality and integrity.</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22</a:t>
            </a:fld>
            <a:endParaRPr lang="en-US"/>
          </a:p>
        </p:txBody>
      </p:sp>
    </p:spTree>
    <p:extLst>
      <p:ext uri="{BB962C8B-B14F-4D97-AF65-F5344CB8AC3E}">
        <p14:creationId xmlns:p14="http://schemas.microsoft.com/office/powerpoint/2010/main" val="220367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23</a:t>
            </a:fld>
            <a:endParaRPr lang="en-US"/>
          </a:p>
        </p:txBody>
      </p:sp>
    </p:spTree>
    <p:extLst>
      <p:ext uri="{BB962C8B-B14F-4D97-AF65-F5344CB8AC3E}">
        <p14:creationId xmlns:p14="http://schemas.microsoft.com/office/powerpoint/2010/main" val="108155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built</a:t>
            </a:r>
            <a:r>
              <a:rPr lang="en-US" baseline="0" dirty="0" smtClean="0"/>
              <a:t> the conference management system using our embedded domain-specific language in </a:t>
            </a:r>
            <a:r>
              <a:rPr lang="en-US" baseline="0" dirty="0" err="1" smtClean="0"/>
              <a:t>Scala</a:t>
            </a:r>
            <a:r>
              <a:rPr lang="en-US" baseline="0" dirty="0" smtClean="0"/>
              <a:t>.</a:t>
            </a:r>
          </a:p>
          <a:p>
            <a:r>
              <a:rPr lang="en-US" baseline="0" dirty="0" err="1" smtClean="0"/>
              <a:t>Scala’s</a:t>
            </a:r>
            <a:r>
              <a:rPr lang="en-US" baseline="0" dirty="0" smtClean="0"/>
              <a:t> type system made it nice to check various properties of programs statically.</a:t>
            </a:r>
          </a:p>
          <a:p>
            <a:r>
              <a:rPr lang="en-US" baseline="0" dirty="0" smtClean="0"/>
              <a:t>We extended this to a web framework using </a:t>
            </a:r>
            <a:r>
              <a:rPr lang="en-US" baseline="0" dirty="0" err="1" smtClean="0"/>
              <a:t>Scalatra</a:t>
            </a:r>
            <a:r>
              <a:rPr lang="en-US" baseline="0" dirty="0" smtClean="0"/>
              <a:t> in the frontend and interfacing with a SQL database through </a:t>
            </a:r>
            <a:r>
              <a:rPr lang="en-US" baseline="0" dirty="0" err="1" smtClean="0"/>
              <a:t>Squeryl</a:t>
            </a:r>
            <a:r>
              <a:rPr lang="en-US" baseline="0" dirty="0" smtClean="0"/>
              <a:t>.</a:t>
            </a:r>
          </a:p>
          <a:p>
            <a:endParaRPr lang="en-US" baseline="0" dirty="0" smtClean="0"/>
          </a:p>
          <a:p>
            <a:r>
              <a:rPr lang="en-US" baseline="0" dirty="0" smtClean="0"/>
              <a:t>[Talk about why we switched to Python.]</a:t>
            </a:r>
          </a:p>
          <a:p>
            <a:endParaRPr lang="en-US" baseline="0" dirty="0" smtClean="0"/>
          </a:p>
          <a:p>
            <a:r>
              <a:rPr lang="en-US" baseline="0" dirty="0" smtClean="0"/>
              <a:t>TRANSITION: We are currently looking at various aspects of creating a Jeeves web framework.</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24</a:t>
            </a:fld>
            <a:endParaRPr lang="en-US"/>
          </a:p>
        </p:txBody>
      </p:sp>
    </p:spTree>
    <p:extLst>
      <p:ext uri="{BB962C8B-B14F-4D97-AF65-F5344CB8AC3E}">
        <p14:creationId xmlns:p14="http://schemas.microsoft.com/office/powerpoint/2010/main" val="286812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what happens when we want to make sure inputs in our system behave.</a:t>
            </a:r>
          </a:p>
          <a:p>
            <a:endParaRPr lang="en-US" dirty="0" smtClean="0"/>
          </a:p>
          <a:p>
            <a:r>
              <a:rPr lang="en-US" dirty="0" smtClean="0"/>
              <a:t>Consider</a:t>
            </a:r>
            <a:r>
              <a:rPr lang="en-US" baseline="0" dirty="0" smtClean="0"/>
              <a:t> the conference management system, where we have reviewers adding new reviews to the system.</a:t>
            </a:r>
          </a:p>
          <a:p>
            <a:r>
              <a:rPr lang="en-US" baseline="0" dirty="0" smtClean="0"/>
              <a:t>We can easily use the confidentiality policies to enforce that other reviewers can see updates to a review, while the paper authors cannot.</a:t>
            </a:r>
            <a:endParaRPr lang="en-US" dirty="0" smtClean="0"/>
          </a:p>
          <a:p>
            <a:endParaRPr lang="en-US" dirty="0" smtClean="0"/>
          </a:p>
          <a:p>
            <a:r>
              <a:rPr lang="en-US" dirty="0" smtClean="0"/>
              <a:t>TRANSITION: In fact, facets also allow</a:t>
            </a:r>
            <a:r>
              <a:rPr lang="en-US" baseline="0" dirty="0" smtClean="0"/>
              <a:t> us to easily store multiple versions of information.</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25</a:t>
            </a:fld>
            <a:endParaRPr lang="en-US"/>
          </a:p>
        </p:txBody>
      </p:sp>
    </p:spTree>
    <p:extLst>
      <p:ext uri="{BB962C8B-B14F-4D97-AF65-F5344CB8AC3E}">
        <p14:creationId xmlns:p14="http://schemas.microsoft.com/office/powerpoint/2010/main" val="190506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we</a:t>
            </a:r>
            <a:r>
              <a:rPr lang="en-US" baseline="0" dirty="0" smtClean="0"/>
              <a:t> can also use facets to freeze review updates during the rebuttal phase so that other reviewers can see review updates but authors can still see the old review.</a:t>
            </a:r>
          </a:p>
          <a:p>
            <a:endParaRPr lang="en-US" baseline="0" dirty="0" smtClean="0"/>
          </a:p>
          <a:p>
            <a:r>
              <a:rPr lang="en-US" baseline="0" dirty="0" smtClean="0"/>
              <a:t>Facets make it easy to store multiple versions of a value guarded by some policy.</a:t>
            </a:r>
          </a:p>
          <a:p>
            <a:endParaRPr lang="en-US" baseline="0" dirty="0" smtClean="0"/>
          </a:p>
          <a:p>
            <a:r>
              <a:rPr lang="en-US" baseline="0" dirty="0" smtClean="0"/>
              <a:t>TRANSITION: Now let’s think about the case where which value a viewer sees depends not just on the viewer, but also the writer.</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26</a:t>
            </a:fld>
            <a:endParaRPr lang="en-US"/>
          </a:p>
        </p:txBody>
      </p:sp>
    </p:spTree>
    <p:extLst>
      <p:ext uri="{BB962C8B-B14F-4D97-AF65-F5344CB8AC3E}">
        <p14:creationId xmlns:p14="http://schemas.microsoft.com/office/powerpoint/2010/main" val="190506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not reviews</a:t>
            </a:r>
            <a:r>
              <a:rPr lang="en-US" baseline="0" dirty="0" smtClean="0"/>
              <a:t> in a conference management system, but reviews in a shared review system such as Yelp or </a:t>
            </a:r>
            <a:r>
              <a:rPr lang="en-US" baseline="0" dirty="0" err="1" smtClean="0"/>
              <a:t>UrbanSpoon</a:t>
            </a:r>
            <a:r>
              <a:rPr lang="en-US" baseline="0" dirty="0" smtClean="0"/>
              <a:t>.</a:t>
            </a:r>
          </a:p>
          <a:p>
            <a:endParaRPr lang="en-US" baseline="0" dirty="0" smtClean="0"/>
          </a:p>
          <a:p>
            <a:r>
              <a:rPr lang="en-US" baseline="0" dirty="0" smtClean="0"/>
              <a:t>In a system like this, it would be great if viewers can specify what they see based on which input channel they trust.</a:t>
            </a:r>
          </a:p>
          <a:p>
            <a:r>
              <a:rPr lang="en-US" baseline="0" dirty="0" smtClean="0"/>
              <a:t>If we could do this, then each viewer can specify whether they see the specific writes based on the writer and also other information concerning the input channel.</a:t>
            </a:r>
          </a:p>
          <a:p>
            <a:endParaRPr lang="en-US" dirty="0" smtClean="0"/>
          </a:p>
          <a:p>
            <a:r>
              <a:rPr lang="en-US" dirty="0" smtClean="0"/>
              <a:t>TRANSITION: We can support this by extending</a:t>
            </a:r>
            <a:r>
              <a:rPr lang="en-US" baseline="0" dirty="0" smtClean="0"/>
              <a:t> the Jeeves model with a way to handle input channels as well as output channels.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27</a:t>
            </a:fld>
            <a:endParaRPr lang="en-US"/>
          </a:p>
        </p:txBody>
      </p:sp>
    </p:spTree>
    <p:extLst>
      <p:ext uri="{BB962C8B-B14F-4D97-AF65-F5344CB8AC3E}">
        <p14:creationId xmlns:p14="http://schemas.microsoft.com/office/powerpoint/2010/main" val="1905068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track writes into the system by associating policies with mutable references.</a:t>
            </a:r>
          </a:p>
          <a:p>
            <a:endParaRPr lang="en-US" baseline="0" dirty="0" smtClean="0"/>
          </a:p>
          <a:p>
            <a:r>
              <a:rPr lang="en-US" baseline="0" dirty="0" smtClean="0"/>
              <a:t>We have extended Jeeves with write policies, which are functions that take an input channel as well as an output channel. These policies now talk about the writer as well as the reader. The runtime system applies the first argument whenever there is a write and creates a new facet to store the update.</a:t>
            </a:r>
          </a:p>
          <a:p>
            <a:endParaRPr lang="en-US" baseline="0" dirty="0" smtClean="0"/>
          </a:p>
          <a:p>
            <a:r>
              <a:rPr lang="en-US" baseline="0" dirty="0" smtClean="0"/>
              <a:t>TRANSITION: Because we are using facets to keep track of writes, we can easily extend our confidentiality guarantees.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28</a:t>
            </a:fld>
            <a:endParaRPr lang="en-US"/>
          </a:p>
        </p:txBody>
      </p:sp>
    </p:spTree>
    <p:extLst>
      <p:ext uri="{BB962C8B-B14F-4D97-AF65-F5344CB8AC3E}">
        <p14:creationId xmlns:p14="http://schemas.microsoft.com/office/powerpoint/2010/main" val="40785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a:t>
            </a:r>
            <a:r>
              <a:rPr lang="en-US" baseline="0" dirty="0" smtClean="0"/>
              <a:t> there is a new write, we essentially simultaneously execute with and without the new writes without the executions affect each other.</a:t>
            </a:r>
          </a:p>
          <a:p>
            <a:endParaRPr lang="en-US" baseline="0" dirty="0" smtClean="0"/>
          </a:p>
          <a:p>
            <a:r>
              <a:rPr lang="en-US" baseline="0" dirty="0" smtClean="0"/>
              <a:t>And we can enforce these write policies without violating confidentiality guarantees.</a:t>
            </a:r>
          </a:p>
          <a:p>
            <a:endParaRPr lang="en-US" baseline="0" dirty="0" smtClean="0"/>
          </a:p>
          <a:p>
            <a:r>
              <a:rPr lang="en-US" baseline="0" dirty="0" smtClean="0"/>
              <a:t>TRANSITION: We’ve also been looking at how these works in practice.</a:t>
            </a:r>
          </a:p>
        </p:txBody>
      </p:sp>
      <p:sp>
        <p:nvSpPr>
          <p:cNvPr id="4" name="Slide Number Placeholder 3"/>
          <p:cNvSpPr>
            <a:spLocks noGrp="1"/>
          </p:cNvSpPr>
          <p:nvPr>
            <p:ph type="sldNum" sz="quarter" idx="10"/>
          </p:nvPr>
        </p:nvSpPr>
        <p:spPr/>
        <p:txBody>
          <a:bodyPr/>
          <a:lstStyle/>
          <a:p>
            <a:fld id="{CA10DE6C-4B68-4514-9E66-8DA05873F8EB}" type="slidenum">
              <a:rPr lang="en-US" smtClean="0"/>
              <a:pPr/>
              <a:t>29</a:t>
            </a:fld>
            <a:endParaRPr lang="en-US"/>
          </a:p>
        </p:txBody>
      </p:sp>
    </p:spTree>
    <p:extLst>
      <p:ext uri="{BB962C8B-B14F-4D97-AF65-F5344CB8AC3E}">
        <p14:creationId xmlns:p14="http://schemas.microsoft.com/office/powerpoint/2010/main" val="3119281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 a few case studies: password-based</a:t>
            </a:r>
            <a:r>
              <a:rPr lang="en-US" baseline="0" dirty="0" smtClean="0"/>
              <a:t> authentication, our conference management system, and a battleship game in which two players place ships on a secret board and disclose the locations of ships only when the opponent has bombed the ship.</a:t>
            </a:r>
          </a:p>
          <a:p>
            <a:endParaRPr lang="en-US" baseline="0" dirty="0" smtClean="0"/>
          </a:p>
          <a:p>
            <a:r>
              <a:rPr lang="en-US" baseline="0" dirty="0" smtClean="0"/>
              <a:t>Through this, we found that write policies are useful for supporting policies for both confidentiality and integrity in a system where there are updates to the state.</a:t>
            </a:r>
          </a:p>
          <a:p>
            <a:endParaRPr lang="en-US" baseline="0" dirty="0" smtClean="0"/>
          </a:p>
          <a:p>
            <a:r>
              <a:rPr lang="en-US" baseline="0" dirty="0" smtClean="0"/>
              <a:t>Through making the battleship game, we also learned that this policy-agnostic approach allows for an implementation approach that allows the programmer to simplify game rules from functionality such as displaying the game board and storing player moves. These game rules are policies that depend on program state in addition to the identity of who is reading </a:t>
            </a:r>
            <a:r>
              <a:rPr lang="en-US" baseline="0" smtClean="0"/>
              <a:t>and writing.</a:t>
            </a:r>
            <a:endParaRPr lang="en-US" dirty="0" smtClean="0"/>
          </a:p>
          <a:p>
            <a:endParaRPr lang="en-US" dirty="0" smtClean="0"/>
          </a:p>
          <a:p>
            <a:r>
              <a:rPr lang="en-US" dirty="0" smtClean="0"/>
              <a:t>TRANSITION: </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30</a:t>
            </a:fld>
            <a:endParaRPr lang="en-US"/>
          </a:p>
        </p:txBody>
      </p:sp>
    </p:spTree>
    <p:extLst>
      <p:ext uri="{BB962C8B-B14F-4D97-AF65-F5344CB8AC3E}">
        <p14:creationId xmlns:p14="http://schemas.microsoft.com/office/powerpoint/2010/main" val="406955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Optimizations:</a:t>
            </a:r>
          </a:p>
          <a:p>
            <a:pPr marL="0" indent="0">
              <a:buNone/>
            </a:pPr>
            <a:r>
              <a:rPr lang="en-US" dirty="0" smtClean="0"/>
              <a:t>Fetching only what we need from the database.</a:t>
            </a:r>
          </a:p>
          <a:p>
            <a:r>
              <a:rPr lang="en-US" dirty="0" smtClean="0"/>
              <a:t>Delaying queries until context is known.</a:t>
            </a:r>
          </a:p>
          <a:p>
            <a:r>
              <a:rPr lang="en-US" dirty="0" smtClean="0"/>
              <a:t>Using knowledge of data values to minimize query output (for instance, for “order by.”)</a:t>
            </a:r>
          </a:p>
          <a:p>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31</a:t>
            </a:fld>
            <a:endParaRPr lang="en-US"/>
          </a:p>
        </p:txBody>
      </p:sp>
    </p:spTree>
    <p:extLst>
      <p:ext uri="{BB962C8B-B14F-4D97-AF65-F5344CB8AC3E}">
        <p14:creationId xmlns:p14="http://schemas.microsoft.com/office/powerpoint/2010/main" val="206677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First of all, there are many</a:t>
            </a:r>
            <a:r>
              <a:rPr lang="en-US" baseline="0" dirty="0" smtClean="0"/>
              <a:t> points of failure.</a:t>
            </a:r>
            <a:endParaRPr lang="en-US" dirty="0" smtClean="0"/>
          </a:p>
          <a:p>
            <a:endParaRPr lang="en-US" dirty="0" smtClean="0"/>
          </a:p>
          <a:p>
            <a:r>
              <a:rPr lang="en-US" dirty="0" smtClean="0"/>
              <a:t>Let’s consider what has to happen</a:t>
            </a:r>
            <a:r>
              <a:rPr lang="en-US" baseline="0" dirty="0" smtClean="0"/>
              <a:t> to enforce a policy that only my  friends can see my GPS location.</a:t>
            </a:r>
          </a:p>
          <a:p>
            <a:endParaRPr lang="en-US" baseline="0" dirty="0" smtClean="0"/>
          </a:p>
          <a:p>
            <a:r>
              <a:rPr lang="en-US" baseline="0" dirty="0" smtClean="0"/>
              <a:t>We, the programmer has to enforce this policy at all points where the location is used. Not just in the function that gets a user’s location, but in functions that find all users at some given location or the most popular locations among users.</a:t>
            </a:r>
          </a:p>
          <a:p>
            <a:endParaRPr lang="en-US" baseline="0" dirty="0" smtClean="0"/>
          </a:p>
          <a:p>
            <a:r>
              <a:rPr lang="en-US" baseline="0" dirty="0" smtClean="0"/>
              <a:t>TRANSITION: What’s worse is that the policies are getting more complex.</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3</a:t>
            </a:fld>
            <a:endParaRPr lang="en-US"/>
          </a:p>
        </p:txBody>
      </p:sp>
    </p:spTree>
    <p:extLst>
      <p:ext uri="{BB962C8B-B14F-4D97-AF65-F5344CB8AC3E}">
        <p14:creationId xmlns:p14="http://schemas.microsoft.com/office/powerpoint/2010/main" val="373663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allows the programmer to focus on program functionality, resting assured that the Jeeves system is correctly enforcing the policies.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32</a:t>
            </a:fld>
            <a:endParaRPr lang="en-US"/>
          </a:p>
        </p:txBody>
      </p:sp>
    </p:spTree>
    <p:extLst>
      <p:ext uri="{BB962C8B-B14F-4D97-AF65-F5344CB8AC3E}">
        <p14:creationId xmlns:p14="http://schemas.microsoft.com/office/powerpoint/2010/main" val="190283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0DE6C-4B68-4514-9E66-8DA05873F8EB}" type="slidenum">
              <a:rPr lang="en-US" smtClean="0"/>
              <a:pPr/>
              <a:t>33</a:t>
            </a:fld>
            <a:endParaRPr lang="en-US"/>
          </a:p>
        </p:txBody>
      </p:sp>
    </p:spTree>
    <p:extLst>
      <p:ext uri="{BB962C8B-B14F-4D97-AF65-F5344CB8AC3E}">
        <p14:creationId xmlns:p14="http://schemas.microsoft.com/office/powerpoint/2010/main" val="3188465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In</a:t>
            </a:r>
            <a:r>
              <a:rPr lang="en-US" baseline="0" dirty="0" smtClean="0"/>
              <a:t> this talk, I have described how we are building towards a web framework for automatically enforcing privacy policies.</a:t>
            </a:r>
          </a:p>
          <a:p>
            <a:endParaRPr lang="en-US" baseline="0" dirty="0" smtClean="0"/>
          </a:p>
          <a:p>
            <a:pPr marL="171450" indent="-171450">
              <a:buFontTx/>
              <a:buChar char="-"/>
            </a:pPr>
            <a:r>
              <a:rPr lang="en-US" baseline="0" dirty="0" smtClean="0"/>
              <a:t>Programmer can specify different views of sensitive values.</a:t>
            </a:r>
          </a:p>
          <a:p>
            <a:pPr marL="171450" indent="-171450">
              <a:buFontTx/>
              <a:buChar char="-"/>
            </a:pPr>
            <a:r>
              <a:rPr lang="en-US" baseline="0" dirty="0" smtClean="0"/>
              <a:t>The system is responsible for displaying different values to different people.</a:t>
            </a:r>
          </a:p>
          <a:p>
            <a:pPr marL="171450" indent="-171450">
              <a:buFontTx/>
              <a:buChar char="-"/>
            </a:pPr>
            <a:endParaRPr lang="en-US" baseline="0" dirty="0" smtClean="0"/>
          </a:p>
          <a:p>
            <a:pPr marL="0" indent="0">
              <a:buFontTx/>
              <a:buNone/>
            </a:pPr>
            <a:r>
              <a:rPr lang="en-US" baseline="0" dirty="0" smtClean="0"/>
              <a:t>It is exciting that language technology allows us to think about automating global concerns such as informational flow policies. I am looking forward to thinking about what other ways we can make programmers’ lives easier.</a:t>
            </a:r>
            <a:endParaRPr lang="en-US" dirty="0" smtClean="0"/>
          </a:p>
        </p:txBody>
      </p:sp>
      <p:sp>
        <p:nvSpPr>
          <p:cNvPr id="4" name="Slide Number Placeholder 3"/>
          <p:cNvSpPr>
            <a:spLocks noGrp="1"/>
          </p:cNvSpPr>
          <p:nvPr>
            <p:ph type="sldNum" sz="quarter" idx="10"/>
          </p:nvPr>
        </p:nvSpPr>
        <p:spPr/>
        <p:txBody>
          <a:bodyPr/>
          <a:lstStyle/>
          <a:p>
            <a:fld id="{E3DABC52-ECE7-40D3-BE89-39A07874231F}" type="slidenum">
              <a:rPr lang="en-US" smtClean="0"/>
              <a:t>34</a:t>
            </a:fld>
            <a:endParaRPr lang="en-US"/>
          </a:p>
        </p:txBody>
      </p:sp>
    </p:spTree>
    <p:extLst>
      <p:ext uri="{BB962C8B-B14F-4D97-AF65-F5344CB8AC3E}">
        <p14:creationId xmlns:p14="http://schemas.microsoft.com/office/powerpoint/2010/main" val="20702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baseline="0" dirty="0" smtClean="0"/>
              <a:t>For instance, we could have a policy that says only friends who are local can see my GPS location within the next five hours.</a:t>
            </a:r>
          </a:p>
          <a:p>
            <a:endParaRPr lang="en-US" baseline="0" dirty="0" smtClean="0"/>
          </a:p>
          <a:p>
            <a:r>
              <a:rPr lang="en-US" baseline="0" dirty="0" smtClean="0"/>
              <a:t>TRANSITION: Some people might say that developer education solve this problem.</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4</a:t>
            </a:fld>
            <a:endParaRPr lang="en-US"/>
          </a:p>
        </p:txBody>
      </p:sp>
    </p:spTree>
    <p:extLst>
      <p:ext uri="{BB962C8B-B14F-4D97-AF65-F5344CB8AC3E}">
        <p14:creationId xmlns:p14="http://schemas.microsoft.com/office/powerpoint/2010/main" val="357851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the thing is, developers know how to enforce policies.</a:t>
            </a:r>
          </a:p>
          <a:p>
            <a:endParaRPr lang="en-US" baseline="0" dirty="0" smtClean="0"/>
          </a:p>
          <a:p>
            <a:r>
              <a:rPr lang="en-US" baseline="0" dirty="0" smtClean="0"/>
              <a:t>The problem is that they have to enforce the same policy over and over again across the program. And if there’s one thing we know in software engineering, it’s that is error-prone.</a:t>
            </a:r>
          </a:p>
          <a:p>
            <a:endParaRPr lang="en-US" baseline="0" dirty="0" smtClean="0"/>
          </a:p>
          <a:p>
            <a:r>
              <a:rPr lang="en-US" baseline="0" dirty="0" smtClean="0"/>
              <a:t>TRANSITION: Let’s think a little bit about how to fix this.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5</a:t>
            </a:fld>
            <a:endParaRPr lang="en-US"/>
          </a:p>
        </p:txBody>
      </p:sp>
    </p:spTree>
    <p:extLst>
      <p:ext uri="{BB962C8B-B14F-4D97-AF65-F5344CB8AC3E}">
        <p14:creationId xmlns:p14="http://schemas.microsoft.com/office/powerpoint/2010/main" val="197686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If we</a:t>
            </a:r>
            <a:r>
              <a:rPr lang="en-US" baseline="0" dirty="0" smtClean="0"/>
              <a:t> only have to worry about the policy and nothing else, it’s not that complicated.</a:t>
            </a:r>
          </a:p>
          <a:p>
            <a:endParaRPr lang="en-US" baseline="0" dirty="0" smtClean="0"/>
          </a:p>
          <a:p>
            <a:r>
              <a:rPr lang="en-US" baseline="0" dirty="0" smtClean="0"/>
              <a:t>Similarly, if we only had to worry about the other functionality without the policies, it’s also much simpler.</a:t>
            </a:r>
          </a:p>
          <a:p>
            <a:endParaRPr lang="en-US" baseline="0" dirty="0" smtClean="0"/>
          </a:p>
          <a:p>
            <a:r>
              <a:rPr lang="en-US" baseline="0" dirty="0" smtClean="0"/>
              <a:t>Now what we need is a way to put the policies back together with the functionality to get the right results.</a:t>
            </a:r>
          </a:p>
          <a:p>
            <a:endParaRPr lang="en-US" baseline="0" dirty="0" smtClean="0"/>
          </a:p>
          <a:p>
            <a:r>
              <a:rPr lang="en-US" baseline="0" dirty="0" smtClean="0"/>
              <a:t>A tricky part, though, is that handling sensitive values through computations involves integrating with the language semantics.</a:t>
            </a:r>
          </a:p>
          <a:p>
            <a:endParaRPr lang="en-US" baseline="0" dirty="0" smtClean="0"/>
          </a:p>
          <a:p>
            <a:r>
              <a:rPr lang="en-US" baseline="0" dirty="0" smtClean="0"/>
              <a:t>But the policies are attached to data and not to code, so to enforce these policies in functions computing on the data we need to have a way of integrating with the language semantics.</a:t>
            </a:r>
          </a:p>
          <a:p>
            <a:endParaRPr lang="en-US" baseline="0" dirty="0"/>
          </a:p>
          <a:p>
            <a:r>
              <a:rPr lang="en-US" baseline="0" dirty="0" smtClean="0"/>
              <a:t>TRANSITION: Because of this information flow issue, we propose a language-level approach.</a:t>
            </a:r>
          </a:p>
        </p:txBody>
      </p:sp>
      <p:sp>
        <p:nvSpPr>
          <p:cNvPr id="4" name="Slide Number Placeholder 3"/>
          <p:cNvSpPr>
            <a:spLocks noGrp="1"/>
          </p:cNvSpPr>
          <p:nvPr>
            <p:ph type="sldNum" sz="quarter" idx="10"/>
          </p:nvPr>
        </p:nvSpPr>
        <p:spPr/>
        <p:txBody>
          <a:bodyPr/>
          <a:lstStyle/>
          <a:p>
            <a:fld id="{E3DABC52-ECE7-40D3-BE89-39A07874231F}" type="slidenum">
              <a:rPr lang="en-US" smtClean="0"/>
              <a:t>6</a:t>
            </a:fld>
            <a:endParaRPr lang="en-US"/>
          </a:p>
        </p:txBody>
      </p:sp>
    </p:spTree>
    <p:extLst>
      <p:ext uri="{BB962C8B-B14F-4D97-AF65-F5344CB8AC3E}">
        <p14:creationId xmlns:p14="http://schemas.microsoft.com/office/powerpoint/2010/main" val="38414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I’ll be describing a language and framework</a:t>
            </a:r>
            <a:r>
              <a:rPr lang="en-US" baseline="0" dirty="0" smtClean="0"/>
              <a:t> for automatically enforcing these privacy policies.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7</a:t>
            </a:fld>
            <a:endParaRPr lang="en-US"/>
          </a:p>
        </p:txBody>
      </p:sp>
    </p:spTree>
    <p:extLst>
      <p:ext uri="{BB962C8B-B14F-4D97-AF65-F5344CB8AC3E}">
        <p14:creationId xmlns:p14="http://schemas.microsoft.com/office/powerpoint/2010/main" val="251676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I’ve been working on the</a:t>
            </a:r>
            <a:r>
              <a:rPr lang="en-US" baseline="0" dirty="0" smtClean="0"/>
              <a:t> Jeeves programming language.</a:t>
            </a:r>
          </a:p>
          <a:p>
            <a:endParaRPr lang="en-US" baseline="0" dirty="0" smtClean="0"/>
          </a:p>
          <a:p>
            <a:r>
              <a:rPr lang="en-US" baseline="0" dirty="0" smtClean="0"/>
              <a:t>The key idea in Jeeves is that the programmer can define different views of a piece of data and rely on the runtime to use the appropriate view for the situation.</a:t>
            </a:r>
          </a:p>
          <a:p>
            <a:r>
              <a:rPr lang="en-US" baseline="0" dirty="0" smtClean="0"/>
              <a:t>[Be more concrete before animating things in.]</a:t>
            </a:r>
          </a:p>
          <a:p>
            <a:r>
              <a:rPr lang="en-US" baseline="0" dirty="0" smtClean="0"/>
              <a:t>Important that people can see a version of the data that does not violate the policies.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views are associated with a label, to which the programmer may attach policies. The policies can talk about program values and the output channel.</a:t>
            </a:r>
          </a:p>
          <a:p>
            <a:endParaRPr lang="en-US" baseline="0" dirty="0" smtClean="0"/>
          </a:p>
          <a:p>
            <a:r>
              <a:rPr lang="en-US" baseline="0" dirty="0" smtClean="0"/>
              <a:t>The programs can be </a:t>
            </a:r>
            <a:r>
              <a:rPr lang="en-US" i="1" baseline="0" dirty="0" smtClean="0"/>
              <a:t>policy-agnostic</a:t>
            </a:r>
            <a:r>
              <a:rPr lang="en-US" i="0" baseline="0" dirty="0" smtClean="0"/>
              <a:t>, which means that the programmer does not have to know what the specific policies are.</a:t>
            </a:r>
          </a:p>
          <a:p>
            <a:endParaRPr lang="en-US" i="0" baseline="0" dirty="0" smtClean="0"/>
          </a:p>
          <a:p>
            <a:r>
              <a:rPr lang="en-US" i="0" baseline="0" dirty="0" smtClean="0"/>
              <a:t>The runtime simultaneously executes the program on the different views and shows different results to different viewers based on the permissions.</a:t>
            </a:r>
          </a:p>
          <a:p>
            <a:endParaRPr lang="en-US" i="0" baseline="0" dirty="0" smtClean="0"/>
          </a:p>
          <a:p>
            <a:r>
              <a:rPr lang="en-US" i="0" baseline="0" dirty="0" smtClean="0"/>
              <a:t>When </a:t>
            </a:r>
            <a:r>
              <a:rPr lang="en-US" i="0" baseline="0" dirty="0" err="1" smtClean="0"/>
              <a:t>Andrey</a:t>
            </a:r>
            <a:r>
              <a:rPr lang="en-US" i="0" baseline="0" dirty="0" smtClean="0"/>
              <a:t>, my host, tries to see who is at Microsoft Research Cambridge, he might see that his coworker Byron and I are here.</a:t>
            </a:r>
          </a:p>
          <a:p>
            <a:endParaRPr lang="en-US" i="0" baseline="0" dirty="0" smtClean="0"/>
          </a:p>
          <a:p>
            <a:r>
              <a:rPr lang="en-US" i="0" baseline="0" dirty="0" smtClean="0"/>
              <a:t>When my </a:t>
            </a:r>
            <a:r>
              <a:rPr lang="en-US" i="0" baseline="0" dirty="0" err="1" smtClean="0"/>
              <a:t>groupmate</a:t>
            </a:r>
            <a:r>
              <a:rPr lang="en-US" i="0" baseline="0" dirty="0" smtClean="0"/>
              <a:t> </a:t>
            </a:r>
            <a:r>
              <a:rPr lang="en-US" i="0" baseline="0" dirty="0" err="1" smtClean="0"/>
              <a:t>Rishabh</a:t>
            </a:r>
            <a:r>
              <a:rPr lang="en-US" i="0" baseline="0" dirty="0" smtClean="0"/>
              <a:t> tries to perform the same search, he may see that nobody is there.</a:t>
            </a:r>
          </a:p>
          <a:p>
            <a:endParaRPr lang="en-US" dirty="0" smtClean="0"/>
          </a:p>
          <a:p>
            <a:r>
              <a:rPr lang="en-US" dirty="0" smtClean="0"/>
              <a:t>TRANSITION: Let us now look more</a:t>
            </a:r>
            <a:r>
              <a:rPr lang="en-US" baseline="0" dirty="0" smtClean="0"/>
              <a:t> specifically at Jeeves syntax.</a:t>
            </a:r>
            <a:endParaRPr lang="en-US" dirty="0" smtClean="0"/>
          </a:p>
        </p:txBody>
      </p:sp>
      <p:sp>
        <p:nvSpPr>
          <p:cNvPr id="4" name="Slide Number Placeholder 3"/>
          <p:cNvSpPr>
            <a:spLocks noGrp="1"/>
          </p:cNvSpPr>
          <p:nvPr>
            <p:ph type="sldNum" sz="quarter" idx="10"/>
          </p:nvPr>
        </p:nvSpPr>
        <p:spPr/>
        <p:txBody>
          <a:bodyPr/>
          <a:lstStyle/>
          <a:p>
            <a:fld id="{E3DABC52-ECE7-40D3-BE89-39A07874231F}" type="slidenum">
              <a:rPr lang="en-US" smtClean="0"/>
              <a:t>8</a:t>
            </a:fld>
            <a:endParaRPr lang="en-US"/>
          </a:p>
        </p:txBody>
      </p:sp>
    </p:spTree>
    <p:extLst>
      <p:ext uri="{BB962C8B-B14F-4D97-AF65-F5344CB8AC3E}">
        <p14:creationId xmlns:p14="http://schemas.microsoft.com/office/powerpoint/2010/main" val="20702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First, the programmer can make labels that may be associated with sensitive values.</a:t>
            </a:r>
          </a:p>
          <a:p>
            <a:r>
              <a:rPr lang="en-US" baseline="0" dirty="0" smtClean="0"/>
              <a:t>Sensitive values have a high-confidentiality facet and a low-confidentiality facet, guarded by the label.</a:t>
            </a:r>
          </a:p>
          <a:p>
            <a:r>
              <a:rPr lang="en-US" baseline="0" dirty="0" smtClean="0"/>
              <a:t>If the label’s value is high, then the value acts as the high-confidentiality facet. Otherwise, the value acts as the low-confidentiality facet.</a:t>
            </a:r>
          </a:p>
          <a:p>
            <a:endParaRPr lang="en-US" baseline="0" dirty="0" smtClean="0"/>
          </a:p>
          <a:p>
            <a:r>
              <a:rPr lang="en-US" baseline="0" dirty="0" smtClean="0"/>
              <a:t>The runtime assigns values to the labels based on policies that the programmer provides.</a:t>
            </a:r>
          </a:p>
          <a:p>
            <a:r>
              <a:rPr lang="en-US" baseline="0" dirty="0" smtClean="0"/>
              <a:t>Policies take a label and a function describing restrictions on the label. The function takes an output channel and returns a predicate determining when the label is allowed to be high.</a:t>
            </a:r>
          </a:p>
          <a:p>
            <a:r>
              <a:rPr lang="en-US" baseline="0" dirty="0" smtClean="0"/>
              <a:t>The Jeeves runtime collects these policies to determine which views of sensitive values should be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Jeeves programmer can use sensitive interchangeably with other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instance, here we create a string “</a:t>
            </a:r>
            <a:r>
              <a:rPr lang="en-US" baseline="0" dirty="0" err="1" smtClean="0"/>
              <a:t>msg</a:t>
            </a:r>
            <a:r>
              <a:rPr lang="en-US" baseline="0" dirty="0" smtClean="0"/>
              <a:t>” that is the concatenation of the sensitive location with the string “Alice is at.”</a:t>
            </a:r>
          </a:p>
          <a:p>
            <a:endParaRPr lang="en-US" baseline="0" dirty="0" smtClean="0"/>
          </a:p>
          <a:p>
            <a:r>
              <a:rPr lang="en-US" baseline="0" dirty="0" err="1" smtClean="0"/>
              <a:t>Effectful</a:t>
            </a:r>
            <a:r>
              <a:rPr lang="en-US" baseline="0" dirty="0" smtClean="0"/>
              <a:t> computations such as print require a context to determine what the output should be.</a:t>
            </a:r>
          </a:p>
          <a:p>
            <a:r>
              <a:rPr lang="en-US" baseline="0" dirty="0" smtClean="0"/>
              <a:t>To evaluate this, the runtime finds an assignment for the labels that satisfies the policies and then uses this assignment to project out the appropriate result.</a:t>
            </a:r>
          </a:p>
          <a:p>
            <a:r>
              <a:rPr lang="en-US" baseline="0" dirty="0" smtClean="0"/>
              <a:t>Printing in the context of user </a:t>
            </a:r>
            <a:r>
              <a:rPr lang="en-US" baseline="0" dirty="0" err="1" smtClean="0"/>
              <a:t>alice</a:t>
            </a:r>
            <a:r>
              <a:rPr lang="en-US" baseline="0" dirty="0" smtClean="0"/>
              <a:t> should yield the string “Alice is at MIT,” while printing on the context of user bob should yield the string “Alice is at school.”</a:t>
            </a:r>
          </a:p>
          <a:p>
            <a:endParaRPr lang="en-US" baseline="0" dirty="0" smtClean="0"/>
          </a:p>
          <a:p>
            <a:r>
              <a:rPr lang="en-US" baseline="0" dirty="0" smtClean="0"/>
              <a:t>** QUESTIONS? ***</a:t>
            </a:r>
          </a:p>
          <a:p>
            <a:endParaRPr lang="en-US" baseline="0" dirty="0" smtClean="0"/>
          </a:p>
          <a:p>
            <a:r>
              <a:rPr lang="en-US" baseline="0" dirty="0" smtClean="0"/>
              <a:t>TRANSITION: Let’s take a closer look at policies.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419683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25113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F6EBA-4EBA-442C-8E7B-7713E57BDAC4}"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01619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F6EBA-4EBA-442C-8E7B-7713E57BDAC4}"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90776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F6EBA-4EBA-442C-8E7B-7713E57BDAC4}" type="datetimeFigureOut">
              <a:rPr lang="en-US" smtClean="0"/>
              <a:t>10/14/2013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571561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F6EBA-4EBA-442C-8E7B-7713E57BDAC4}" type="datetimeFigureOut">
              <a:rPr lang="en-US" smtClean="0"/>
              <a:t>10/14/2013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9067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6EBA-4EBA-442C-8E7B-7713E57BDAC4}" type="datetimeFigureOut">
              <a:rPr lang="en-US" smtClean="0"/>
              <a:t>10/14/2013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86715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463680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3084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539258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69056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Helvetica" pitchFamily="34" charset="0"/>
                <a:cs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8" name="Footer Placeholder 7"/>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9" name="Slide Number Placeholder 8"/>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4" name="Footer Placeholder 3"/>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3" name="Footer Placeholder 2"/>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Helvetica" pitchFamily="34" charset="0"/>
                <a:cs typeface="Helvetica" pitchFamily="34" charset="0"/>
              </a:defRPr>
            </a:lvl1pPr>
            <a:lvl2pPr>
              <a:defRPr sz="2800">
                <a:latin typeface="Helvetica" pitchFamily="34" charset="0"/>
                <a:cs typeface="Helvetica" pitchFamily="34" charset="0"/>
              </a:defRPr>
            </a:lvl2pPr>
            <a:lvl3pPr>
              <a:defRPr sz="2400">
                <a:latin typeface="Helvetica" pitchFamily="34" charset="0"/>
                <a:cs typeface="Helvetica" pitchFamily="34" charset="0"/>
              </a:defRPr>
            </a:lvl3pPr>
            <a:lvl4pPr>
              <a:defRPr sz="2000">
                <a:latin typeface="Helvetica" pitchFamily="34" charset="0"/>
                <a:cs typeface="Helvetica" pitchFamily="34" charset="0"/>
              </a:defRPr>
            </a:lvl4pPr>
            <a:lvl5pPr>
              <a:defRPr sz="2000">
                <a:latin typeface="Helvetica" pitchFamily="34" charset="0"/>
                <a:cs typeface="Helvetic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elvetica" pitchFamily="34" charset="0"/>
                <a:cs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6EBA-4EBA-442C-8E7B-7713E57BDAC4}" type="datetimeFigureOut">
              <a:rPr lang="en-US" smtClean="0"/>
              <a:t>10/14/2013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BBB1-C9BD-4CFC-9E1A-149625C0FB21}" type="slidenum">
              <a:rPr lang="en-US" smtClean="0"/>
              <a:t>‹#›</a:t>
            </a:fld>
            <a:endParaRPr lang="en-US"/>
          </a:p>
        </p:txBody>
      </p:sp>
    </p:spTree>
    <p:extLst>
      <p:ext uri="{BB962C8B-B14F-4D97-AF65-F5344CB8AC3E}">
        <p14:creationId xmlns:p14="http://schemas.microsoft.com/office/powerpoint/2010/main" val="41068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4.jpeg"/><Relationship Id="rId5" Type="http://schemas.openxmlformats.org/officeDocument/2006/relationships/image" Target="../media/image22.jpeg"/><Relationship Id="rId10" Type="http://schemas.openxmlformats.org/officeDocument/2006/relationships/image" Target="../media/image20.jpeg"/><Relationship Id="rId4" Type="http://schemas.openxmlformats.org/officeDocument/2006/relationships/image" Target="../media/image18.jpeg"/><Relationship Id="rId9" Type="http://schemas.openxmlformats.org/officeDocument/2006/relationships/image" Target="../media/image19.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11.jpe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610600" cy="3886200"/>
          </a:xfrm>
        </p:spPr>
        <p:txBody>
          <a:bodyPr>
            <a:noAutofit/>
          </a:bodyPr>
          <a:lstStyle/>
          <a:p>
            <a:r>
              <a:rPr lang="en-US" sz="6600" b="1" dirty="0" smtClean="0"/>
              <a:t>A Framework for Automatically Enforcing Privacy Policies</a:t>
            </a:r>
            <a:endParaRPr lang="en-US" sz="6600" b="1" dirty="0"/>
          </a:p>
        </p:txBody>
      </p:sp>
      <p:sp>
        <p:nvSpPr>
          <p:cNvPr id="3" name="Subtitle 2"/>
          <p:cNvSpPr>
            <a:spLocks noGrp="1"/>
          </p:cNvSpPr>
          <p:nvPr>
            <p:ph type="subTitle" idx="1"/>
          </p:nvPr>
        </p:nvSpPr>
        <p:spPr>
          <a:xfrm>
            <a:off x="1371600" y="4572000"/>
            <a:ext cx="6400800" cy="1828800"/>
          </a:xfrm>
        </p:spPr>
        <p:txBody>
          <a:bodyPr>
            <a:normAutofit/>
          </a:bodyPr>
          <a:lstStyle/>
          <a:p>
            <a:r>
              <a:rPr lang="en-US" sz="5400" b="1" dirty="0" smtClean="0">
                <a:solidFill>
                  <a:schemeClr val="tx1">
                    <a:lumMod val="65000"/>
                    <a:lumOff val="35000"/>
                  </a:schemeClr>
                </a:solidFill>
              </a:rPr>
              <a:t>Jean Yang</a:t>
            </a:r>
          </a:p>
          <a:p>
            <a:r>
              <a:rPr lang="en-US" sz="4000" b="1" dirty="0" smtClean="0">
                <a:solidFill>
                  <a:schemeClr val="tx1">
                    <a:lumMod val="50000"/>
                    <a:lumOff val="50000"/>
                  </a:schemeClr>
                </a:solidFill>
              </a:rPr>
              <a:t>MSRC / October 15, 2013</a:t>
            </a:r>
            <a:endParaRPr lang="en-US" sz="3600" dirty="0" smtClean="0">
              <a:solidFill>
                <a:schemeClr val="tx1">
                  <a:lumMod val="50000"/>
                  <a:lumOff val="50000"/>
                </a:schemeClr>
              </a:solidFill>
            </a:endParaRPr>
          </a:p>
        </p:txBody>
      </p:sp>
      <p:pic>
        <p:nvPicPr>
          <p:cNvPr id="5124" name="Picture 4"/>
          <p:cNvPicPr>
            <a:picLocks noChangeAspect="1" noChangeArrowheads="1"/>
          </p:cNvPicPr>
          <p:nvPr/>
        </p:nvPicPr>
        <p:blipFill>
          <a:blip r:embed="rId3" cstate="print"/>
          <a:srcRect/>
          <a:stretch>
            <a:fillRect/>
          </a:stretch>
        </p:blipFill>
        <p:spPr bwMode="auto">
          <a:xfrm>
            <a:off x="7239000" y="6217254"/>
            <a:ext cx="954802" cy="56454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229600" y="6172200"/>
            <a:ext cx="745067" cy="5693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Process 42"/>
          <p:cNvSpPr/>
          <p:nvPr/>
        </p:nvSpPr>
        <p:spPr>
          <a:xfrm>
            <a:off x="4800600" y="1371600"/>
            <a:ext cx="3810000" cy="3200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dirty="0">
              <a:solidFill>
                <a:schemeClr val="accent3">
                  <a:lumMod val="75000"/>
                </a:schemeClr>
              </a:solidFill>
            </a:endParaRPr>
          </a:p>
        </p:txBody>
      </p:sp>
      <p:sp>
        <p:nvSpPr>
          <p:cNvPr id="42" name="Flowchart: Process 41"/>
          <p:cNvSpPr/>
          <p:nvPr/>
        </p:nvSpPr>
        <p:spPr>
          <a:xfrm>
            <a:off x="533400" y="1371600"/>
            <a:ext cx="3810000" cy="3200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dirty="0">
              <a:solidFill>
                <a:schemeClr val="accent3">
                  <a:lumMod val="75000"/>
                </a:schemeClr>
              </a:solidFill>
            </a:endParaRPr>
          </a:p>
        </p:txBody>
      </p:sp>
      <p:sp>
        <p:nvSpPr>
          <p:cNvPr id="2" name="Title 1"/>
          <p:cNvSpPr>
            <a:spLocks noGrp="1"/>
          </p:cNvSpPr>
          <p:nvPr>
            <p:ph type="title"/>
          </p:nvPr>
        </p:nvSpPr>
        <p:spPr/>
        <p:txBody>
          <a:bodyPr/>
          <a:lstStyle/>
          <a:p>
            <a:r>
              <a:rPr lang="en-US" dirty="0" smtClean="0"/>
              <a:t>Jeeves Execution</a:t>
            </a:r>
            <a:endParaRPr lang="en-US" dirty="0"/>
          </a:p>
        </p:txBody>
      </p:sp>
      <p:sp>
        <p:nvSpPr>
          <p:cNvPr id="6" name="Oval 5"/>
          <p:cNvSpPr/>
          <p:nvPr/>
        </p:nvSpPr>
        <p:spPr>
          <a:xfrm>
            <a:off x="6477000" y="1981201"/>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a:t>
            </a:r>
            <a:endParaRPr lang="en-US" sz="2400" dirty="0">
              <a:solidFill>
                <a:schemeClr val="tx1"/>
              </a:solidFill>
              <a:latin typeface="Helvetica" pitchFamily="34" charset="0"/>
            </a:endParaRPr>
          </a:p>
        </p:txBody>
      </p:sp>
      <p:cxnSp>
        <p:nvCxnSpPr>
          <p:cNvPr id="9" name="Straight Connector 8"/>
          <p:cNvCxnSpPr>
            <a:stCxn id="5" idx="0"/>
            <a:endCxn id="6" idx="3"/>
          </p:cNvCxnSpPr>
          <p:nvPr/>
        </p:nvCxnSpPr>
        <p:spPr>
          <a:xfrm flipV="1">
            <a:off x="6070600" y="2436486"/>
            <a:ext cx="484515" cy="2686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086600" y="2692399"/>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3</a:t>
            </a:r>
          </a:p>
        </p:txBody>
      </p:sp>
      <p:cxnSp>
        <p:nvCxnSpPr>
          <p:cNvPr id="12" name="Straight Connector 11"/>
          <p:cNvCxnSpPr>
            <a:stCxn id="11" idx="0"/>
            <a:endCxn id="6" idx="5"/>
          </p:cNvCxnSpPr>
          <p:nvPr/>
        </p:nvCxnSpPr>
        <p:spPr>
          <a:xfrm flipH="1" flipV="1">
            <a:off x="6932285" y="2436486"/>
            <a:ext cx="421015" cy="25591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1371600"/>
            <a:ext cx="3810000" cy="523220"/>
          </a:xfrm>
          <a:prstGeom prst="rect">
            <a:avLst/>
          </a:prstGeom>
          <a:noFill/>
        </p:spPr>
        <p:txBody>
          <a:bodyPr wrap="square" rtlCol="0">
            <a:spAutoFit/>
          </a:bodyPr>
          <a:lstStyle/>
          <a:p>
            <a:pPr algn="ctr"/>
            <a:r>
              <a:rPr lang="en-US" sz="2800" dirty="0" smtClean="0">
                <a:latin typeface="Helvetica" pitchFamily="34" charset="0"/>
                <a:sym typeface="Mathematica1"/>
              </a:rPr>
              <a:t>Faceted execution</a:t>
            </a:r>
            <a:endParaRPr lang="en-US" sz="2800"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10</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sp>
        <p:nvSpPr>
          <p:cNvPr id="5" name="Flowchart: Alternate Process 4"/>
          <p:cNvSpPr/>
          <p:nvPr/>
        </p:nvSpPr>
        <p:spPr>
          <a:xfrm>
            <a:off x="5270500" y="2705100"/>
            <a:ext cx="1600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3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0</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28" name="Down Arrow 27"/>
          <p:cNvSpPr/>
          <p:nvPr/>
        </p:nvSpPr>
        <p:spPr>
          <a:xfrm>
            <a:off x="6592029" y="33528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9" name="Flowchart: Alternate Process 28"/>
          <p:cNvSpPr/>
          <p:nvPr/>
        </p:nvSpPr>
        <p:spPr>
          <a:xfrm>
            <a:off x="5486400" y="3886200"/>
            <a:ext cx="24384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true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false</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1" name="TextBox 30"/>
          <p:cNvSpPr txBox="1"/>
          <p:nvPr/>
        </p:nvSpPr>
        <p:spPr>
          <a:xfrm>
            <a:off x="533400" y="1371600"/>
            <a:ext cx="3810000" cy="523220"/>
          </a:xfrm>
          <a:prstGeom prst="rect">
            <a:avLst/>
          </a:prstGeom>
          <a:noFill/>
        </p:spPr>
        <p:txBody>
          <a:bodyPr wrap="square" rtlCol="0">
            <a:spAutoFit/>
          </a:bodyPr>
          <a:lstStyle/>
          <a:p>
            <a:pPr algn="ctr"/>
            <a:r>
              <a:rPr lang="en-US" sz="2800" dirty="0" smtClean="0">
                <a:latin typeface="Helvetica" pitchFamily="34" charset="0"/>
                <a:sym typeface="Mathematica1"/>
              </a:rPr>
              <a:t>Storing policies</a:t>
            </a:r>
            <a:endParaRPr lang="en-US" sz="2800" dirty="0">
              <a:latin typeface="Helvetica" pitchFamily="34" charset="0"/>
            </a:endParaRPr>
          </a:p>
        </p:txBody>
      </p:sp>
      <p:sp>
        <p:nvSpPr>
          <p:cNvPr id="14" name="Flowchart: Process 13"/>
          <p:cNvSpPr/>
          <p:nvPr/>
        </p:nvSpPr>
        <p:spPr>
          <a:xfrm>
            <a:off x="685800" y="3200399"/>
            <a:ext cx="3505200" cy="1219201"/>
          </a:xfrm>
          <a:prstGeom prst="flowChartProcess">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accent3">
                    <a:lumMod val="75000"/>
                  </a:schemeClr>
                </a:solidFill>
              </a:rPr>
              <a:t>Policies</a:t>
            </a:r>
            <a:endParaRPr lang="en-US" sz="2400" dirty="0">
              <a:solidFill>
                <a:schemeClr val="accent3">
                  <a:lumMod val="75000"/>
                </a:schemeClr>
              </a:solidFill>
            </a:endParaRPr>
          </a:p>
        </p:txBody>
      </p:sp>
      <p:sp>
        <p:nvSpPr>
          <p:cNvPr id="33" name="Rectangle 32"/>
          <p:cNvSpPr/>
          <p:nvPr/>
        </p:nvSpPr>
        <p:spPr>
          <a:xfrm>
            <a:off x="685800" y="1981200"/>
            <a:ext cx="3657600" cy="461665"/>
          </a:xfrm>
          <a:prstGeom prst="rect">
            <a:avLst/>
          </a:prstGeom>
        </p:spPr>
        <p:txBody>
          <a:bodyPr wrap="square">
            <a:spAutoFit/>
          </a:bodyPr>
          <a:lstStyle/>
          <a:p>
            <a:pPr marL="1588" indent="-1588">
              <a:buNone/>
            </a:pPr>
            <a:r>
              <a:rPr lang="en-US" sz="2400" b="1" dirty="0" smtClean="0">
                <a:latin typeface="Helvetica" pitchFamily="34" charset="0"/>
                <a:cs typeface="Courier New" pitchFamily="49" charset="0"/>
              </a:rPr>
              <a:t>label</a:t>
            </a:r>
            <a:r>
              <a:rPr lang="en-US" sz="2400" dirty="0" smtClean="0">
                <a:latin typeface="Helvetica" pitchFamily="34" charset="0"/>
                <a:cs typeface="Courier New" pitchFamily="49" charset="0"/>
              </a:rPr>
              <a:t> a</a:t>
            </a:r>
            <a:endParaRPr lang="en-US" sz="2400" b="1" dirty="0" smtClean="0">
              <a:latin typeface="Helvetica" pitchFamily="34" charset="0"/>
              <a:cs typeface="Courier New" pitchFamily="49" charset="0"/>
            </a:endParaRPr>
          </a:p>
        </p:txBody>
      </p:sp>
      <p:sp>
        <p:nvSpPr>
          <p:cNvPr id="34" name="Rectangle 33"/>
          <p:cNvSpPr/>
          <p:nvPr/>
        </p:nvSpPr>
        <p:spPr>
          <a:xfrm>
            <a:off x="685800" y="2362200"/>
            <a:ext cx="3657600" cy="461665"/>
          </a:xfrm>
          <a:prstGeom prst="rect">
            <a:avLst/>
          </a:prstGeom>
        </p:spPr>
        <p:txBody>
          <a:bodyPr wrap="square">
            <a:spAutoFit/>
          </a:bodyPr>
          <a:lstStyle/>
          <a:p>
            <a:pPr marL="1588" indent="-1588"/>
            <a:r>
              <a:rPr lang="en-US" sz="2400" b="1" dirty="0" smtClean="0">
                <a:latin typeface="Helvetica" pitchFamily="34" charset="0"/>
                <a:cs typeface="Courier New" pitchFamily="49" charset="0"/>
              </a:rPr>
              <a:t>restrict </a:t>
            </a:r>
            <a:r>
              <a:rPr lang="en-US" sz="2400" dirty="0" smtClean="0">
                <a:latin typeface="Helvetica" pitchFamily="34" charset="0"/>
                <a:cs typeface="Courier New" pitchFamily="49" charset="0"/>
              </a:rPr>
              <a:t>a: </a:t>
            </a:r>
            <a:r>
              <a:rPr lang="en-US" sz="2400" dirty="0" err="1" smtClean="0">
                <a:latin typeface="Symbol" pitchFamily="18" charset="2"/>
                <a:sym typeface="Mathematica1"/>
              </a:rPr>
              <a:t>l</a:t>
            </a:r>
            <a:r>
              <a:rPr lang="en-US" sz="2400" dirty="0" err="1" smtClean="0">
                <a:latin typeface="Helvetica" pitchFamily="34" charset="0"/>
                <a:sym typeface="Mathematica1"/>
              </a:rPr>
              <a:t>oc.true</a:t>
            </a:r>
            <a:endParaRPr lang="en-US" sz="2400" dirty="0">
              <a:latin typeface="Helvetica" pitchFamily="34" charset="0"/>
            </a:endParaRPr>
          </a:p>
        </p:txBody>
      </p:sp>
      <p:sp>
        <p:nvSpPr>
          <p:cNvPr id="35" name="Flowchart: Process 34"/>
          <p:cNvSpPr/>
          <p:nvPr/>
        </p:nvSpPr>
        <p:spPr>
          <a:xfrm>
            <a:off x="698500" y="4790132"/>
            <a:ext cx="3124200" cy="914400"/>
          </a:xfrm>
          <a:prstGeom prst="flowChartProces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lumMod val="50000"/>
                    <a:lumOff val="50000"/>
                  </a:schemeClr>
                </a:solidFill>
              </a:rPr>
              <a:t>Constraints</a:t>
            </a:r>
            <a:endParaRPr lang="en-US" sz="2400" dirty="0">
              <a:solidFill>
                <a:schemeClr val="tx1">
                  <a:lumMod val="50000"/>
                  <a:lumOff val="50000"/>
                </a:schemeClr>
              </a:solidFill>
            </a:endParaRPr>
          </a:p>
        </p:txBody>
      </p:sp>
      <p:sp>
        <p:nvSpPr>
          <p:cNvPr id="36" name="Down Arrow 35"/>
          <p:cNvSpPr/>
          <p:nvPr/>
        </p:nvSpPr>
        <p:spPr>
          <a:xfrm>
            <a:off x="4152900" y="4940300"/>
            <a:ext cx="838200" cy="711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7" name="TextBox 36"/>
          <p:cNvSpPr txBox="1"/>
          <p:nvPr/>
        </p:nvSpPr>
        <p:spPr>
          <a:xfrm>
            <a:off x="4648200" y="5016500"/>
            <a:ext cx="2494592" cy="461665"/>
          </a:xfrm>
          <a:prstGeom prst="rect">
            <a:avLst/>
          </a:prstGeom>
          <a:noFill/>
        </p:spPr>
        <p:txBody>
          <a:bodyPr wrap="square" rtlCol="0">
            <a:spAutoFit/>
          </a:bodyPr>
          <a:lstStyle/>
          <a:p>
            <a:pPr algn="ctr"/>
            <a:r>
              <a:rPr lang="en-US" sz="2400" dirty="0" smtClean="0">
                <a:latin typeface="Helvetica" pitchFamily="34" charset="0"/>
                <a:sym typeface="Mathematica1"/>
              </a:rPr>
              <a:t>print {…} …</a:t>
            </a:r>
            <a:endParaRPr lang="en-US" sz="2400" dirty="0">
              <a:latin typeface="Helvetica" pitchFamily="34" charset="0"/>
            </a:endParaRPr>
          </a:p>
        </p:txBody>
      </p:sp>
      <p:sp>
        <p:nvSpPr>
          <p:cNvPr id="38" name="Rectangle 37"/>
          <p:cNvSpPr/>
          <p:nvPr/>
        </p:nvSpPr>
        <p:spPr>
          <a:xfrm>
            <a:off x="685800" y="5181600"/>
            <a:ext cx="2438400" cy="461665"/>
          </a:xfrm>
          <a:prstGeom prst="rect">
            <a:avLst/>
          </a:prstGeom>
        </p:spPr>
        <p:txBody>
          <a:bodyPr wrap="square">
            <a:spAutoFit/>
          </a:bodyPr>
          <a:lstStyle/>
          <a:p>
            <a:pPr marL="1588" indent="-1588"/>
            <a:r>
              <a:rPr lang="en-US" sz="2400" dirty="0" smtClean="0">
                <a:latin typeface="Helvetica" pitchFamily="34" charset="0"/>
                <a:sym typeface="Mathematica1"/>
              </a:rPr>
              <a:t>true </a:t>
            </a:r>
            <a:r>
              <a:rPr lang="en-US" sz="2400" dirty="0" smtClean="0">
                <a:latin typeface="Helvetica" pitchFamily="34" charset="0"/>
                <a:sym typeface="Symbol"/>
              </a:rPr>
              <a:t> a = low</a:t>
            </a:r>
            <a:endParaRPr lang="en-US" sz="2400" dirty="0">
              <a:latin typeface="Helvetica" pitchFamily="34" charset="0"/>
            </a:endParaRPr>
          </a:p>
        </p:txBody>
      </p:sp>
      <p:sp>
        <p:nvSpPr>
          <p:cNvPr id="39" name="Rectangle 38"/>
          <p:cNvSpPr/>
          <p:nvPr/>
        </p:nvSpPr>
        <p:spPr>
          <a:xfrm>
            <a:off x="685800" y="3576935"/>
            <a:ext cx="3352800" cy="461665"/>
          </a:xfrm>
          <a:prstGeom prst="rect">
            <a:avLst/>
          </a:prstGeom>
        </p:spPr>
        <p:txBody>
          <a:bodyPr wrap="square">
            <a:spAutoFit/>
          </a:bodyPr>
          <a:lstStyle/>
          <a:p>
            <a:pPr marL="1588" indent="-1588"/>
            <a:r>
              <a:rPr lang="en-US" sz="2400" dirty="0" smtClean="0">
                <a:latin typeface="Helvetica" pitchFamily="34" charset="0"/>
              </a:rPr>
              <a:t>a </a:t>
            </a:r>
            <a:r>
              <a:rPr lang="en-US" sz="2400" dirty="0" smtClean="0">
                <a:latin typeface="Helvetica" pitchFamily="34" charset="0"/>
                <a:sym typeface="Wingdings" panose="05000000000000000000" pitchFamily="2" charset="2"/>
              </a:rPr>
              <a:t> </a:t>
            </a:r>
            <a:r>
              <a:rPr lang="en-US" sz="2400" dirty="0" err="1" smtClean="0">
                <a:latin typeface="Symbol" pitchFamily="18" charset="2"/>
                <a:sym typeface="Mathematica1"/>
              </a:rPr>
              <a:t>l</a:t>
            </a:r>
            <a:r>
              <a:rPr lang="en-US" sz="2400" dirty="0" err="1" smtClean="0">
                <a:latin typeface="Helvetica" pitchFamily="34" charset="0"/>
                <a:sym typeface="Mathematica1"/>
              </a:rPr>
              <a:t>oc.true</a:t>
            </a:r>
            <a:endParaRPr lang="en-US" sz="2400" dirty="0">
              <a:latin typeface="Helvetica" pitchFamily="34" charset="0"/>
            </a:endParaRPr>
          </a:p>
        </p:txBody>
      </p:sp>
      <p:sp>
        <p:nvSpPr>
          <p:cNvPr id="41" name="Flowchart: Alternate Process 40"/>
          <p:cNvSpPr/>
          <p:nvPr/>
        </p:nvSpPr>
        <p:spPr>
          <a:xfrm>
            <a:off x="4038600" y="5791201"/>
            <a:ext cx="9906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false</a:t>
            </a:r>
            <a:endParaRPr lang="en-US" sz="2400" dirty="0">
              <a:solidFill>
                <a:schemeClr val="tx1"/>
              </a:solidFill>
            </a:endParaRPr>
          </a:p>
        </p:txBody>
      </p:sp>
    </p:spTree>
    <p:custDataLst>
      <p:tags r:id="rId1"/>
    </p:custDataLst>
    <p:extLst>
      <p:ext uri="{BB962C8B-B14F-4D97-AF65-F5344CB8AC3E}">
        <p14:creationId xmlns:p14="http://schemas.microsoft.com/office/powerpoint/2010/main" val="2492133001"/>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1" grpId="0"/>
      <p:bldP spid="14" grpId="0" animBg="1"/>
      <p:bldP spid="33" grpId="0"/>
      <p:bldP spid="34" grpId="0"/>
      <p:bldP spid="35" grpId="0" animBg="1"/>
      <p:bldP spid="36" grpId="0" animBg="1"/>
      <p:bldP spid="37" grpId="0"/>
      <p:bldP spid="38" grpId="0"/>
      <p:bldP spid="39"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11</a:t>
            </a:fld>
            <a:endParaRPr lang="en-US" dirty="0"/>
          </a:p>
        </p:txBody>
      </p:sp>
      <p:sp>
        <p:nvSpPr>
          <p:cNvPr id="6" name="TextBox 5"/>
          <p:cNvSpPr txBox="1"/>
          <p:nvPr/>
        </p:nvSpPr>
        <p:spPr>
          <a:xfrm>
            <a:off x="1487129" y="1600200"/>
            <a:ext cx="6169742" cy="461665"/>
          </a:xfrm>
          <a:prstGeom prst="rect">
            <a:avLst/>
          </a:prstGeom>
          <a:noFill/>
        </p:spPr>
        <p:txBody>
          <a:bodyPr wrap="square" rtlCol="0">
            <a:spAutoFit/>
          </a:bodyPr>
          <a:lstStyle/>
          <a:p>
            <a:pPr algn="ctr"/>
            <a:r>
              <a:rPr lang="en-US" sz="2400" b="1" dirty="0" smtClean="0">
                <a:latin typeface="Helvetica" pitchFamily="34" charset="0"/>
                <a:sym typeface="Mathematica1"/>
              </a:rPr>
              <a:t>restrict </a:t>
            </a:r>
            <a:r>
              <a:rPr lang="en-US" sz="2400" dirty="0" smtClean="0">
                <a:latin typeface="Helvetica" pitchFamily="34" charset="0"/>
                <a:sym typeface="Mathematica1"/>
              </a:rPr>
              <a:t>a: </a:t>
            </a:r>
            <a:r>
              <a:rPr lang="en-US" sz="2400" dirty="0" err="1" smtClean="0">
                <a:latin typeface="Symbol" pitchFamily="18" charset="2"/>
                <a:sym typeface="Mathematica1"/>
              </a:rPr>
              <a:t>l</a:t>
            </a:r>
            <a:r>
              <a:rPr lang="en-US" sz="2400" dirty="0" err="1" smtClean="0">
                <a:latin typeface="Helvetica" pitchFamily="34" charset="0"/>
                <a:sym typeface="Mathematica1"/>
              </a:rPr>
              <a:t>oc.isNear</a:t>
            </a:r>
            <a:r>
              <a:rPr lang="en-US" sz="2400" dirty="0" smtClean="0">
                <a:latin typeface="Helvetica" pitchFamily="34" charset="0"/>
                <a:sym typeface="Mathematica1"/>
              </a:rPr>
              <a:t>(</a:t>
            </a:r>
            <a:r>
              <a:rPr lang="en-US" sz="2400" dirty="0" err="1" smtClean="0">
                <a:latin typeface="Helvetica" pitchFamily="34" charset="0"/>
                <a:sym typeface="Mathematica1"/>
              </a:rPr>
              <a:t>oc,me</a:t>
            </a:r>
            <a:r>
              <a:rPr lang="en-US" sz="2400" dirty="0" smtClean="0">
                <a:latin typeface="Helvetica" pitchFamily="34" charset="0"/>
                <a:sym typeface="Mathematica1"/>
              </a:rPr>
              <a:t>)</a:t>
            </a:r>
            <a:endParaRPr lang="en-US" sz="2400" dirty="0">
              <a:latin typeface="Helvetica" pitchFamily="34" charset="0"/>
            </a:endParaRPr>
          </a:p>
        </p:txBody>
      </p:sp>
      <p:cxnSp>
        <p:nvCxnSpPr>
          <p:cNvPr id="9" name="Straight Connector 8"/>
          <p:cNvCxnSpPr/>
          <p:nvPr/>
        </p:nvCxnSpPr>
        <p:spPr>
          <a:xfrm>
            <a:off x="4936312" y="2590800"/>
            <a:ext cx="1" cy="42636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59913" y="3048000"/>
            <a:ext cx="3369487" cy="830997"/>
          </a:xfrm>
          <a:prstGeom prst="rect">
            <a:avLst/>
          </a:prstGeom>
          <a:noFill/>
        </p:spPr>
        <p:txBody>
          <a:bodyPr wrap="square" rtlCol="0">
            <a:spAutoFit/>
          </a:bodyPr>
          <a:lstStyle/>
          <a:p>
            <a:pPr algn="ctr"/>
            <a:r>
              <a:rPr lang="en-US" sz="2400" b="1" dirty="0" smtClean="0">
                <a:solidFill>
                  <a:schemeClr val="accent3">
                    <a:lumMod val="75000"/>
                  </a:schemeClr>
                </a:solidFill>
                <a:latin typeface="Helvetica" pitchFamily="34" charset="0"/>
              </a:rPr>
              <a:t>Policies may refer to sensitive values.</a:t>
            </a:r>
            <a:endParaRPr lang="en-US" dirty="0">
              <a:solidFill>
                <a:schemeClr val="accent3">
                  <a:lumMod val="75000"/>
                </a:schemeClr>
              </a:solidFill>
              <a:latin typeface="Helvetica" pitchFamily="34" charset="0"/>
            </a:endParaRPr>
          </a:p>
        </p:txBody>
      </p:sp>
      <p:sp>
        <p:nvSpPr>
          <p:cNvPr id="12" name="Title 1"/>
          <p:cNvSpPr>
            <a:spLocks noGrp="1"/>
          </p:cNvSpPr>
          <p:nvPr>
            <p:ph type="title"/>
          </p:nvPr>
        </p:nvSpPr>
        <p:spPr>
          <a:xfrm>
            <a:off x="457200" y="274638"/>
            <a:ext cx="8229600" cy="1143000"/>
          </a:xfrm>
        </p:spPr>
        <p:txBody>
          <a:bodyPr/>
          <a:lstStyle/>
          <a:p>
            <a:r>
              <a:rPr lang="en-US" dirty="0" smtClean="0"/>
              <a:t>Jeeves Policies</a:t>
            </a:r>
            <a:endParaRPr lang="en-US" dirty="0"/>
          </a:p>
        </p:txBody>
      </p:sp>
      <p:sp>
        <p:nvSpPr>
          <p:cNvPr id="16" name="TextBox 15"/>
          <p:cNvSpPr txBox="1"/>
          <p:nvPr/>
        </p:nvSpPr>
        <p:spPr>
          <a:xfrm>
            <a:off x="914400" y="2057400"/>
            <a:ext cx="7315200" cy="461665"/>
          </a:xfrm>
          <a:prstGeom prst="rect">
            <a:avLst/>
          </a:prstGeom>
          <a:noFill/>
        </p:spPr>
        <p:txBody>
          <a:bodyPr wrap="square" rtlCol="0">
            <a:spAutoFit/>
          </a:bodyPr>
          <a:lstStyle/>
          <a:p>
            <a:pPr algn="ctr"/>
            <a:r>
              <a:rPr lang="en-US" sz="2400" dirty="0" err="1" smtClean="0">
                <a:latin typeface="Symbol" pitchFamily="18" charset="2"/>
                <a:sym typeface="Mathematica1"/>
              </a:rPr>
              <a:t>l</a:t>
            </a:r>
            <a:r>
              <a:rPr lang="en-US" sz="2400" dirty="0" err="1" smtClean="0">
                <a:latin typeface="Helvetica" pitchFamily="34" charset="0"/>
                <a:sym typeface="Mathematica1"/>
              </a:rPr>
              <a:t>oc.</a:t>
            </a:r>
            <a:r>
              <a:rPr lang="en-US" sz="2400" dirty="0" err="1" smtClean="0">
                <a:solidFill>
                  <a:schemeClr val="accent3">
                    <a:lumMod val="75000"/>
                  </a:schemeClr>
                </a:solidFill>
                <a:latin typeface="Helvetica" pitchFamily="34" charset="0"/>
                <a:sym typeface="Mathematica1"/>
              </a:rPr>
              <a:t>addConstraint</a:t>
            </a:r>
            <a:r>
              <a:rPr lang="en-US" sz="2400" dirty="0" smtClean="0">
                <a:solidFill>
                  <a:schemeClr val="accent3">
                    <a:lumMod val="75000"/>
                  </a:schemeClr>
                </a:solidFill>
                <a:latin typeface="Helvetica" pitchFamily="34" charset="0"/>
                <a:sym typeface="Mathematica1"/>
              </a:rPr>
              <a:t>(</a:t>
            </a:r>
            <a:r>
              <a:rPr lang="en-US" sz="2400" dirty="0">
                <a:solidFill>
                  <a:schemeClr val="accent3">
                    <a:lumMod val="75000"/>
                  </a:schemeClr>
                </a:solidFill>
                <a:latin typeface="Helvetica" pitchFamily="34" charset="0"/>
                <a:sym typeface="Symbol"/>
              </a:rPr>
              <a:t></a:t>
            </a:r>
            <a:r>
              <a:rPr lang="en-US" sz="2400" dirty="0">
                <a:solidFill>
                  <a:schemeClr val="accent3"/>
                </a:solidFill>
                <a:latin typeface="Helvetica" pitchFamily="34" charset="0"/>
                <a:sym typeface="Symbol"/>
              </a:rPr>
              <a:t> </a:t>
            </a:r>
            <a:r>
              <a:rPr lang="en-US" sz="2400" dirty="0" err="1" smtClean="0">
                <a:latin typeface="Helvetica" pitchFamily="34" charset="0"/>
                <a:sym typeface="Mathematica1"/>
              </a:rPr>
              <a:t>isNear</a:t>
            </a:r>
            <a:r>
              <a:rPr lang="en-US" sz="2400" dirty="0" smtClean="0">
                <a:latin typeface="Helvetica" pitchFamily="34" charset="0"/>
                <a:sym typeface="Mathematica1"/>
              </a:rPr>
              <a:t>(</a:t>
            </a:r>
            <a:r>
              <a:rPr lang="en-US" sz="2400" dirty="0" err="1" smtClean="0">
                <a:latin typeface="Helvetica" pitchFamily="34" charset="0"/>
                <a:sym typeface="Mathematica1"/>
              </a:rPr>
              <a:t>oc</a:t>
            </a:r>
            <a:r>
              <a:rPr lang="en-US" sz="2400" dirty="0" smtClean="0">
                <a:latin typeface="Helvetica" pitchFamily="34" charset="0"/>
                <a:sym typeface="Mathematica1"/>
              </a:rPr>
              <a:t>, me)</a:t>
            </a:r>
            <a:r>
              <a:rPr lang="en-US" sz="2400" dirty="0" smtClean="0">
                <a:latin typeface="Helvetica" pitchFamily="34" charset="0"/>
              </a:rPr>
              <a:t> </a:t>
            </a:r>
            <a:r>
              <a:rPr lang="en-US" sz="2400" dirty="0" smtClean="0">
                <a:solidFill>
                  <a:schemeClr val="accent3">
                    <a:lumMod val="75000"/>
                  </a:schemeClr>
                </a:solidFill>
                <a:latin typeface="Helvetica" pitchFamily="34" charset="0"/>
                <a:sym typeface="Symbol"/>
              </a:rPr>
              <a:t> a == </a:t>
            </a:r>
            <a:r>
              <a:rPr lang="en-US" sz="2400" b="1" dirty="0" smtClean="0">
                <a:solidFill>
                  <a:schemeClr val="accent3">
                    <a:lumMod val="75000"/>
                  </a:schemeClr>
                </a:solidFill>
                <a:latin typeface="Helvetica" pitchFamily="34" charset="0"/>
                <a:sym typeface="Symbol"/>
              </a:rPr>
              <a:t>low</a:t>
            </a:r>
            <a:r>
              <a:rPr lang="en-US" sz="2400" dirty="0" smtClean="0">
                <a:solidFill>
                  <a:schemeClr val="accent3">
                    <a:lumMod val="75000"/>
                  </a:schemeClr>
                </a:solidFill>
                <a:latin typeface="Helvetica" pitchFamily="34" charset="0"/>
              </a:rPr>
              <a:t>)</a:t>
            </a:r>
          </a:p>
        </p:txBody>
      </p:sp>
      <p:sp>
        <p:nvSpPr>
          <p:cNvPr id="13" name="TextBox 12"/>
          <p:cNvSpPr txBox="1"/>
          <p:nvPr/>
        </p:nvSpPr>
        <p:spPr>
          <a:xfrm>
            <a:off x="6540500" y="3014008"/>
            <a:ext cx="2222500" cy="1200329"/>
          </a:xfrm>
          <a:prstGeom prst="rect">
            <a:avLst/>
          </a:prstGeom>
          <a:noFill/>
        </p:spPr>
        <p:txBody>
          <a:bodyPr wrap="square" rtlCol="0">
            <a:spAutoFit/>
          </a:bodyPr>
          <a:lstStyle/>
          <a:p>
            <a:pPr algn="ctr"/>
            <a:r>
              <a:rPr lang="en-US" sz="2400" b="1" dirty="0" smtClean="0">
                <a:solidFill>
                  <a:schemeClr val="accent3">
                    <a:lumMod val="75000"/>
                  </a:schemeClr>
                </a:solidFill>
                <a:latin typeface="Helvetica" pitchFamily="34" charset="0"/>
              </a:rPr>
              <a:t>Constraints always take this form.</a:t>
            </a:r>
          </a:p>
        </p:txBody>
      </p:sp>
      <p:cxnSp>
        <p:nvCxnSpPr>
          <p:cNvPr id="14" name="Straight Connector 13"/>
          <p:cNvCxnSpPr/>
          <p:nvPr/>
        </p:nvCxnSpPr>
        <p:spPr>
          <a:xfrm>
            <a:off x="7619999" y="2590800"/>
            <a:ext cx="1" cy="42636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4419600"/>
            <a:ext cx="7848600" cy="1569660"/>
          </a:xfrm>
          <a:prstGeom prst="rect">
            <a:avLst/>
          </a:prstGeom>
          <a:noFill/>
        </p:spPr>
        <p:txBody>
          <a:bodyPr wrap="square" rtlCol="0">
            <a:spAutoFit/>
          </a:bodyPr>
          <a:lstStyle/>
          <a:p>
            <a:pPr algn="ctr"/>
            <a:r>
              <a:rPr lang="en-US" sz="2400" b="1" dirty="0" smtClean="0">
                <a:latin typeface="Helvetica" pitchFamily="34" charset="0"/>
              </a:rPr>
              <a:t>Notes</a:t>
            </a:r>
          </a:p>
          <a:p>
            <a:pPr marL="342900" indent="-342900" algn="ctr">
              <a:buFont typeface="Arial" panose="020B0604020202020204" pitchFamily="34" charset="0"/>
              <a:buChar char="•"/>
            </a:pPr>
            <a:r>
              <a:rPr lang="en-US" sz="2400" dirty="0" smtClean="0">
                <a:latin typeface="Helvetica" pitchFamily="34" charset="0"/>
              </a:rPr>
              <a:t>There is always a consistent assignment.</a:t>
            </a:r>
          </a:p>
          <a:p>
            <a:pPr marL="342900" indent="-342900" algn="ctr">
              <a:buFont typeface="Arial" panose="020B0604020202020204" pitchFamily="34" charset="0"/>
              <a:buChar char="•"/>
            </a:pPr>
            <a:r>
              <a:rPr lang="en-US" sz="2400" dirty="0" smtClean="0">
                <a:latin typeface="Helvetica" pitchFamily="34" charset="0"/>
              </a:rPr>
              <a:t>Notion of </a:t>
            </a:r>
            <a:r>
              <a:rPr lang="en-US" sz="2400" i="1" dirty="0" smtClean="0">
                <a:latin typeface="Helvetica" pitchFamily="34" charset="0"/>
              </a:rPr>
              <a:t>maximal functionality</a:t>
            </a:r>
            <a:r>
              <a:rPr lang="en-US" sz="2400" dirty="0" smtClean="0">
                <a:latin typeface="Helvetica" pitchFamily="34" charset="0"/>
              </a:rPr>
              <a:t>: if a label is allowed to be high, we try to set it to high.</a:t>
            </a:r>
            <a:endParaRPr lang="en-US" dirty="0">
              <a:latin typeface="Helvetica" pitchFamily="34" charset="0"/>
            </a:endParaRPr>
          </a:p>
        </p:txBody>
      </p:sp>
    </p:spTree>
    <p:extLst>
      <p:ext uri="{BB962C8B-B14F-4D97-AF65-F5344CB8AC3E}">
        <p14:creationId xmlns:p14="http://schemas.microsoft.com/office/powerpoint/2010/main" val="27943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12</a:t>
            </a:fld>
            <a:endParaRPr lang="en-US" dirty="0"/>
          </a:p>
        </p:txBody>
      </p:sp>
      <p:pic>
        <p:nvPicPr>
          <p:cNvPr id="1026" name="Picture 2" descr="http://31.media.tumblr.com/d9438ab5a7226b414ddcea14e4a332a5/tumblr_mi5wq9BkcX1rk8o0x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9216267" cy="68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32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13</a:t>
            </a:fld>
            <a:endParaRPr lang="en-US" dirty="0"/>
          </a:p>
        </p:txBody>
      </p:sp>
      <p:pic>
        <p:nvPicPr>
          <p:cNvPr id="4098" name="Picture 2" descr="http://i.huffpost.com/gen/1202870/thumbs/o-NSA-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pic>
        <p:nvPicPr>
          <p:cNvPr id="4100" name="Picture 4" descr="https://encrypted-tbn2.gstatic.com/images?q=tbn:ANd9GcSLo92Skhc9fweRbc7xsT4YS8JLTigb421E5sGmZv8Gj_kvtkK1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277685"/>
            <a:ext cx="762000" cy="10657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29000" y="1600200"/>
            <a:ext cx="2438400" cy="954107"/>
          </a:xfrm>
          <a:prstGeom prst="rect">
            <a:avLst/>
          </a:prstGeom>
          <a:noFill/>
        </p:spPr>
        <p:txBody>
          <a:bodyPr wrap="square" rtlCol="0">
            <a:spAutoFit/>
          </a:bodyPr>
          <a:lstStyle/>
          <a:p>
            <a:pPr algn="r"/>
            <a:r>
              <a:rPr lang="en-US" sz="2800" dirty="0" smtClean="0">
                <a:latin typeface="Helvetica" pitchFamily="34" charset="0"/>
              </a:rPr>
              <a:t>Level 3:</a:t>
            </a:r>
          </a:p>
          <a:p>
            <a:pPr algn="r"/>
            <a:r>
              <a:rPr lang="en-US" sz="2800" dirty="0" smtClean="0">
                <a:latin typeface="Helvetica" pitchFamily="34" charset="0"/>
              </a:rPr>
              <a:t>top secret.</a:t>
            </a:r>
          </a:p>
        </p:txBody>
      </p:sp>
      <p:pic>
        <p:nvPicPr>
          <p:cNvPr id="4110" name="Picture 14" descr="http://www7.in.tum.de/%7Erybal/Rybalchenko2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950" y="4896195"/>
            <a:ext cx="904251" cy="136048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yron C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7" y="4885081"/>
            <a:ext cx="1371600" cy="13716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38400" y="3276600"/>
            <a:ext cx="3429000" cy="954107"/>
          </a:xfrm>
          <a:prstGeom prst="rect">
            <a:avLst/>
          </a:prstGeom>
          <a:noFill/>
        </p:spPr>
        <p:txBody>
          <a:bodyPr wrap="square" rtlCol="0">
            <a:spAutoFit/>
          </a:bodyPr>
          <a:lstStyle/>
          <a:p>
            <a:pPr algn="r"/>
            <a:r>
              <a:rPr lang="en-US" sz="2800" dirty="0" smtClean="0">
                <a:latin typeface="Helvetica" pitchFamily="34" charset="0"/>
              </a:rPr>
              <a:t>Level 2:</a:t>
            </a:r>
          </a:p>
          <a:p>
            <a:pPr algn="r"/>
            <a:r>
              <a:rPr lang="en-US" sz="2800" dirty="0" smtClean="0">
                <a:latin typeface="Helvetica" pitchFamily="34" charset="0"/>
              </a:rPr>
              <a:t>highly classified.</a:t>
            </a:r>
          </a:p>
        </p:txBody>
      </p:sp>
      <p:sp>
        <p:nvSpPr>
          <p:cNvPr id="17" name="TextBox 16"/>
          <p:cNvSpPr txBox="1"/>
          <p:nvPr/>
        </p:nvSpPr>
        <p:spPr>
          <a:xfrm>
            <a:off x="1143000" y="4989493"/>
            <a:ext cx="3810000" cy="954107"/>
          </a:xfrm>
          <a:prstGeom prst="rect">
            <a:avLst/>
          </a:prstGeom>
          <a:noFill/>
        </p:spPr>
        <p:txBody>
          <a:bodyPr wrap="square" rtlCol="0">
            <a:spAutoFit/>
          </a:bodyPr>
          <a:lstStyle/>
          <a:p>
            <a:pPr algn="r"/>
            <a:r>
              <a:rPr lang="en-US" sz="2800" dirty="0" smtClean="0">
                <a:latin typeface="Helvetica" pitchFamily="34" charset="0"/>
              </a:rPr>
              <a:t>Level 1:</a:t>
            </a:r>
          </a:p>
          <a:p>
            <a:pPr algn="r"/>
            <a:r>
              <a:rPr lang="en-US" sz="2800" dirty="0" smtClean="0">
                <a:latin typeface="Helvetica" pitchFamily="34" charset="0"/>
              </a:rPr>
              <a:t>privileged information.</a:t>
            </a:r>
          </a:p>
        </p:txBody>
      </p:sp>
      <p:sp>
        <p:nvSpPr>
          <p:cNvPr id="18" name="TextBox 17"/>
          <p:cNvSpPr txBox="1"/>
          <p:nvPr/>
        </p:nvSpPr>
        <p:spPr>
          <a:xfrm>
            <a:off x="762000" y="1600200"/>
            <a:ext cx="2667000" cy="954107"/>
          </a:xfrm>
          <a:prstGeom prst="rect">
            <a:avLst/>
          </a:prstGeom>
          <a:noFill/>
        </p:spPr>
        <p:txBody>
          <a:bodyPr wrap="square" rtlCol="0">
            <a:spAutoFit/>
          </a:bodyPr>
          <a:lstStyle/>
          <a:p>
            <a:r>
              <a:rPr lang="en-US" sz="2800" i="1" dirty="0" smtClean="0">
                <a:latin typeface="Helvetica" pitchFamily="34" charset="0"/>
              </a:rPr>
              <a:t>Lattice of access levels.</a:t>
            </a:r>
          </a:p>
        </p:txBody>
      </p:sp>
    </p:spTree>
    <p:extLst>
      <p:ext uri="{BB962C8B-B14F-4D97-AF65-F5344CB8AC3E}">
        <p14:creationId xmlns:p14="http://schemas.microsoft.com/office/powerpoint/2010/main" val="338588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14</a:t>
            </a:fld>
            <a:endParaRPr lang="en-US" dirty="0"/>
          </a:p>
        </p:txBody>
      </p:sp>
      <p:pic>
        <p:nvPicPr>
          <p:cNvPr id="4098" name="Picture 2" descr="http://i.huffpost.com/gen/1202870/thumbs/o-NSA-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pic>
        <p:nvPicPr>
          <p:cNvPr id="4100" name="Picture 4" descr="https://encrypted-tbn2.gstatic.com/images?q=tbn:ANd9GcSLo92Skhc9fweRbc7xsT4YS8JLTigb421E5sGmZv8Gj_kvtkK1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277685"/>
            <a:ext cx="762000" cy="10657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7.in.tum.de/%7Erybal/Rybalchenko2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950" y="4896195"/>
            <a:ext cx="904251" cy="136048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yron C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7" y="4885081"/>
            <a:ext cx="1371600" cy="13716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62000" y="5722203"/>
            <a:ext cx="4521200" cy="830997"/>
          </a:xfrm>
          <a:prstGeom prst="rect">
            <a:avLst/>
          </a:prstGeom>
          <a:noFill/>
        </p:spPr>
        <p:txBody>
          <a:bodyPr wrap="square" rtlCol="0">
            <a:spAutoFit/>
          </a:bodyPr>
          <a:lstStyle/>
          <a:p>
            <a:r>
              <a:rPr lang="en-US" sz="2400" i="1" dirty="0" smtClean="0">
                <a:latin typeface="Helvetica" pitchFamily="34" charset="0"/>
              </a:rPr>
              <a:t>Viewers must have access for the highest level.</a:t>
            </a:r>
          </a:p>
        </p:txBody>
      </p:sp>
      <p:sp>
        <p:nvSpPr>
          <p:cNvPr id="6" name="Multiply 5"/>
          <p:cNvSpPr/>
          <p:nvPr/>
        </p:nvSpPr>
        <p:spPr>
          <a:xfrm>
            <a:off x="6172200" y="3196175"/>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315743" y="511988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7224713" y="510540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toolkit.pellinstitute.org/wp-content/uploads/2009/12/analy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1528274"/>
            <a:ext cx="1114022" cy="833926"/>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2514600" y="2667000"/>
            <a:ext cx="418371"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7" name="Picture 8" descr="Use links below to sav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00400"/>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8034" y="1524000"/>
            <a:ext cx="768566" cy="769441"/>
          </a:xfrm>
          <a:prstGeom prst="rect">
            <a:avLst/>
          </a:prstGeom>
          <a:noFill/>
        </p:spPr>
        <p:txBody>
          <a:bodyPr wrap="square" rtlCol="0">
            <a:spAutoFit/>
          </a:bodyPr>
          <a:lstStyle/>
          <a:p>
            <a:r>
              <a:rPr lang="en-US" sz="4400" dirty="0" smtClean="0"/>
              <a:t>+</a:t>
            </a:r>
            <a:endParaRPr lang="en-US" sz="4400" dirty="0"/>
          </a:p>
        </p:txBody>
      </p:sp>
      <p:sp>
        <p:nvSpPr>
          <p:cNvPr id="3" name="TextBox 2"/>
          <p:cNvSpPr txBox="1"/>
          <p:nvPr/>
        </p:nvSpPr>
        <p:spPr>
          <a:xfrm>
            <a:off x="1219200" y="2362200"/>
            <a:ext cx="1365034" cy="461665"/>
          </a:xfrm>
          <a:prstGeom prst="rect">
            <a:avLst/>
          </a:prstGeom>
          <a:noFill/>
        </p:spPr>
        <p:txBody>
          <a:bodyPr wrap="square" rtlCol="0">
            <a:spAutoFit/>
          </a:bodyPr>
          <a:lstStyle/>
          <a:p>
            <a:pPr algn="ctr"/>
            <a:r>
              <a:rPr lang="en-US" sz="2400" dirty="0" smtClean="0"/>
              <a:t>Level 3</a:t>
            </a:r>
            <a:endParaRPr lang="en-US" sz="2400" dirty="0"/>
          </a:p>
        </p:txBody>
      </p:sp>
      <p:sp>
        <p:nvSpPr>
          <p:cNvPr id="21" name="TextBox 20"/>
          <p:cNvSpPr txBox="1"/>
          <p:nvPr/>
        </p:nvSpPr>
        <p:spPr>
          <a:xfrm>
            <a:off x="2063966" y="5257800"/>
            <a:ext cx="1365034" cy="461665"/>
          </a:xfrm>
          <a:prstGeom prst="rect">
            <a:avLst/>
          </a:prstGeom>
          <a:noFill/>
        </p:spPr>
        <p:txBody>
          <a:bodyPr wrap="square" rtlCol="0">
            <a:spAutoFit/>
          </a:bodyPr>
          <a:lstStyle/>
          <a:p>
            <a:pPr algn="ctr"/>
            <a:r>
              <a:rPr lang="en-US" sz="2400" dirty="0" smtClean="0"/>
              <a:t>Level 3</a:t>
            </a:r>
            <a:endParaRPr lang="en-US" sz="2400" dirty="0"/>
          </a:p>
        </p:txBody>
      </p:sp>
      <p:pic>
        <p:nvPicPr>
          <p:cNvPr id="1026" name="Picture 2" descr="http://upload.wikimedia.org/wikipedia/commons/4/4a/In_the_style_of_Andy_Warho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66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54566" y="2362200"/>
            <a:ext cx="1365034" cy="461665"/>
          </a:xfrm>
          <a:prstGeom prst="rect">
            <a:avLst/>
          </a:prstGeom>
          <a:noFill/>
        </p:spPr>
        <p:txBody>
          <a:bodyPr wrap="square" rtlCol="0">
            <a:spAutoFit/>
          </a:bodyPr>
          <a:lstStyle/>
          <a:p>
            <a:pPr algn="ctr"/>
            <a:r>
              <a:rPr lang="en-US" sz="2400" dirty="0" smtClean="0"/>
              <a:t>Level 0</a:t>
            </a:r>
            <a:endParaRPr lang="en-US" sz="2400" dirty="0"/>
          </a:p>
        </p:txBody>
      </p:sp>
    </p:spTree>
    <p:extLst>
      <p:ext uri="{BB962C8B-B14F-4D97-AF65-F5344CB8AC3E}">
        <p14:creationId xmlns:p14="http://schemas.microsoft.com/office/powerpoint/2010/main" val="5255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1143000"/>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pic>
        <p:nvPicPr>
          <p:cNvPr id="23" name="Picture 8" descr="http://www.oasisanimalclinic.com/wp-content/uploads/2012/07/guaranteed-results-sta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6881"/>
            <a:ext cx="1612900" cy="12213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oolkit.pellinstitute.org/wp-content/uploads/2009/12/analy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722760"/>
            <a:ext cx="989870" cy="74098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15</a:t>
            </a:fld>
            <a:endParaRPr lang="en-US" dirty="0"/>
          </a:p>
        </p:txBody>
      </p:sp>
      <p:pic>
        <p:nvPicPr>
          <p:cNvPr id="4098" name="Picture 2" descr="http://i.huffpost.com/gen/1202870/thumbs/o-NSA-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761609"/>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Jeeves Security</a:t>
            </a:r>
            <a:endParaRPr lang="en-US" dirty="0"/>
          </a:p>
        </p:txBody>
      </p:sp>
      <p:pic>
        <p:nvPicPr>
          <p:cNvPr id="4100" name="Picture 4" descr="https://encrypted-tbn2.gstatic.com/images?q=tbn:ANd9GcSLo92Skhc9fweRbc7xsT4YS8JLTigb421E5sGmZv8Gj_kvtkK1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3082" y="3962400"/>
            <a:ext cx="508518" cy="7112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7.in.tum.de/%7Erybal/Rybalchenko20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3082" y="4834701"/>
            <a:ext cx="508518" cy="76508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yron C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9890" y="4523609"/>
            <a:ext cx="700790" cy="700791"/>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2400657">
            <a:off x="3473228" y="2653946"/>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5" name="Down Arrow 14"/>
          <p:cNvSpPr/>
          <p:nvPr/>
        </p:nvSpPr>
        <p:spPr>
          <a:xfrm rot="19449904">
            <a:off x="5396649" y="267842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1" name="TextBox 20"/>
          <p:cNvSpPr txBox="1"/>
          <p:nvPr/>
        </p:nvSpPr>
        <p:spPr>
          <a:xfrm>
            <a:off x="4419600" y="2057400"/>
            <a:ext cx="685800" cy="646331"/>
          </a:xfrm>
          <a:prstGeom prst="rect">
            <a:avLst/>
          </a:prstGeom>
          <a:noFill/>
        </p:spPr>
        <p:txBody>
          <a:bodyPr wrap="square" rtlCol="0">
            <a:spAutoFit/>
          </a:bodyPr>
          <a:lstStyle/>
          <a:p>
            <a:r>
              <a:rPr lang="en-US" sz="3600" i="1" dirty="0" smtClean="0">
                <a:latin typeface="Helvetica" pitchFamily="34" charset="0"/>
              </a:rPr>
              <a:t>p</a:t>
            </a:r>
            <a:endParaRPr lang="en-US" sz="3600" i="1" dirty="0">
              <a:latin typeface="Helvetica" pitchFamily="34" charset="0"/>
            </a:endParaRPr>
          </a:p>
        </p:txBody>
      </p:sp>
      <p:pic>
        <p:nvPicPr>
          <p:cNvPr id="7176" name="Picture 8" descr="Use links below to sav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683368"/>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70234" y="1524000"/>
            <a:ext cx="768566" cy="769441"/>
          </a:xfrm>
          <a:prstGeom prst="rect">
            <a:avLst/>
          </a:prstGeom>
          <a:noFill/>
        </p:spPr>
        <p:txBody>
          <a:bodyPr wrap="square" rtlCol="0">
            <a:spAutoFit/>
          </a:bodyPr>
          <a:lstStyle/>
          <a:p>
            <a:r>
              <a:rPr lang="en-US" sz="4400" dirty="0" smtClean="0"/>
              <a:t>+</a:t>
            </a:r>
            <a:endParaRPr lang="en-US" sz="4400" dirty="0"/>
          </a:p>
        </p:txBody>
      </p:sp>
      <p:pic>
        <p:nvPicPr>
          <p:cNvPr id="19" name="Picture 2" descr="http://upload.wikimedia.org/wikipedia/commons/4/4a/In_the_style_of_Andy_Warho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s.123rf.com/400wm/400/400/dinozzz/dinozzz1202/dinozzz120200051/12484987-grunge-access-denied-rubber-stamp-vector-illustratio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5838" y="1722760"/>
            <a:ext cx="1024892" cy="7156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e links below to save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683369"/>
            <a:ext cx="2934537" cy="20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animBg="1"/>
      <p:bldP spid="15" grpId="0" animBg="1"/>
      <p:bldP spid="21"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Jeeves Non-Interference</a:t>
            </a:r>
            <a:br>
              <a:rPr lang="en-US" dirty="0" smtClean="0"/>
            </a:br>
            <a:r>
              <a:rPr lang="en-US" dirty="0" smtClean="0"/>
              <a:t>Guarantee</a:t>
            </a:r>
            <a:endParaRPr lang="en-US" dirty="0"/>
          </a:p>
        </p:txBody>
      </p:sp>
      <p:sp>
        <p:nvSpPr>
          <p:cNvPr id="7" name="TextBox 6"/>
          <p:cNvSpPr txBox="1"/>
          <p:nvPr/>
        </p:nvSpPr>
        <p:spPr>
          <a:xfrm>
            <a:off x="3200399" y="2802791"/>
            <a:ext cx="2590801" cy="769441"/>
          </a:xfrm>
          <a:prstGeom prst="rect">
            <a:avLst/>
          </a:prstGeom>
          <a:noFill/>
        </p:spPr>
        <p:txBody>
          <a:bodyPr wrap="square" rtlCol="0">
            <a:spAutoFit/>
          </a:bodyPr>
          <a:lstStyle/>
          <a:p>
            <a:pPr algn="ctr"/>
            <a:r>
              <a:rPr lang="en-US" sz="4400" dirty="0" smtClean="0">
                <a:latin typeface="Helvetica" pitchFamily="34" charset="0"/>
                <a:sym typeface="Symbol"/>
              </a:rPr>
              <a:t> </a:t>
            </a:r>
            <a:r>
              <a:rPr lang="en-US" sz="4400" smtClean="0">
                <a:latin typeface="Helvetica" pitchFamily="34" charset="0"/>
                <a:sym typeface="Symbol"/>
              </a:rPr>
              <a:t> </a:t>
            </a:r>
            <a:r>
              <a:rPr lang="en-US" sz="4400" i="1" dirty="0">
                <a:latin typeface="Helvetica" pitchFamily="34" charset="0"/>
                <a:sym typeface="Symbol"/>
              </a:rPr>
              <a:t>H</a:t>
            </a:r>
            <a:r>
              <a:rPr lang="en-US" sz="4400" i="1" smtClean="0">
                <a:latin typeface="Helvetica" pitchFamily="34" charset="0"/>
                <a:sym typeface="Symbol"/>
              </a:rPr>
              <a:t> |</a:t>
            </a:r>
            <a:r>
              <a:rPr lang="en-US" sz="4400" smtClean="0">
                <a:latin typeface="Helvetica" pitchFamily="34" charset="0"/>
                <a:sym typeface="Symbol"/>
              </a:rPr>
              <a:t> </a:t>
            </a:r>
            <a:r>
              <a:rPr lang="en-US" sz="4400" i="1" dirty="0">
                <a:latin typeface="Helvetica" pitchFamily="34" charset="0"/>
                <a:sym typeface="Symbol"/>
              </a:rPr>
              <a:t>L</a:t>
            </a:r>
            <a:r>
              <a:rPr lang="en-US" sz="4400" i="1" smtClean="0">
                <a:latin typeface="Helvetica" pitchFamily="34" charset="0"/>
                <a:sym typeface="Symbol"/>
              </a:rPr>
              <a:t> </a:t>
            </a:r>
            <a:r>
              <a:rPr lang="en-US" sz="4400" dirty="0" smtClean="0">
                <a:latin typeface="Helvetica" pitchFamily="34" charset="0"/>
                <a:sym typeface="Symbol"/>
              </a:rPr>
              <a:t></a:t>
            </a:r>
            <a:r>
              <a:rPr lang="en-US" sz="4400" i="1" baseline="-25000" dirty="0" smtClean="0">
                <a:latin typeface="Helvetica" pitchFamily="34" charset="0"/>
                <a:sym typeface="Symbol"/>
              </a:rPr>
              <a:t>a</a:t>
            </a:r>
            <a:endParaRPr lang="en-US" sz="4400" i="1" baseline="-25000" dirty="0">
              <a:latin typeface="Helvetica" pitchFamily="34" charset="0"/>
            </a:endParaRPr>
          </a:p>
        </p:txBody>
      </p:sp>
      <p:sp>
        <p:nvSpPr>
          <p:cNvPr id="24" name="TextBox 23"/>
          <p:cNvSpPr txBox="1"/>
          <p:nvPr/>
        </p:nvSpPr>
        <p:spPr>
          <a:xfrm>
            <a:off x="513443" y="2306122"/>
            <a:ext cx="8097157" cy="584775"/>
          </a:xfrm>
          <a:prstGeom prst="rect">
            <a:avLst/>
          </a:prstGeom>
          <a:noFill/>
        </p:spPr>
        <p:txBody>
          <a:bodyPr wrap="square" rtlCol="0">
            <a:spAutoFit/>
          </a:bodyPr>
          <a:lstStyle/>
          <a:p>
            <a:r>
              <a:rPr lang="en-US" sz="3200" dirty="0" smtClean="0">
                <a:latin typeface="Helvetica" pitchFamily="34" charset="0"/>
              </a:rPr>
              <a:t>Given a </a:t>
            </a:r>
            <a:r>
              <a:rPr lang="en-US" sz="3200" b="1" dirty="0" smtClean="0">
                <a:latin typeface="Helvetica" pitchFamily="34" charset="0"/>
              </a:rPr>
              <a:t>sensitive value</a:t>
            </a:r>
            <a:endParaRPr lang="en-US" sz="3200" b="1" dirty="0">
              <a:latin typeface="Helvetica" pitchFamily="34" charset="0"/>
            </a:endParaRPr>
          </a:p>
        </p:txBody>
      </p:sp>
      <p:sp>
        <p:nvSpPr>
          <p:cNvPr id="15" name="TextBox 14"/>
          <p:cNvSpPr txBox="1"/>
          <p:nvPr/>
        </p:nvSpPr>
        <p:spPr>
          <a:xfrm>
            <a:off x="533400" y="3581400"/>
            <a:ext cx="8077200" cy="1569660"/>
          </a:xfrm>
          <a:prstGeom prst="rect">
            <a:avLst/>
          </a:prstGeom>
          <a:noFill/>
        </p:spPr>
        <p:txBody>
          <a:bodyPr wrap="square" rtlCol="0">
            <a:spAutoFit/>
          </a:bodyPr>
          <a:lstStyle/>
          <a:p>
            <a:r>
              <a:rPr lang="en-US" sz="3200" dirty="0" smtClean="0">
                <a:latin typeface="Helvetica" pitchFamily="34" charset="0"/>
              </a:rPr>
              <a:t>all </a:t>
            </a:r>
            <a:r>
              <a:rPr lang="en-US" sz="3200" dirty="0">
                <a:latin typeface="Helvetica" pitchFamily="34" charset="0"/>
              </a:rPr>
              <a:t>executions where </a:t>
            </a:r>
            <a:r>
              <a:rPr lang="en-US" sz="3200" i="1" dirty="0">
                <a:latin typeface="Helvetica" pitchFamily="34" charset="0"/>
              </a:rPr>
              <a:t>a</a:t>
            </a:r>
            <a:r>
              <a:rPr lang="en-US" sz="3200" dirty="0">
                <a:latin typeface="Helvetica" pitchFamily="34" charset="0"/>
              </a:rPr>
              <a:t> </a:t>
            </a:r>
            <a:r>
              <a:rPr lang="en-US" sz="3200" dirty="0" smtClean="0">
                <a:latin typeface="Helvetica" pitchFamily="34" charset="0"/>
              </a:rPr>
              <a:t>must be </a:t>
            </a:r>
            <a:r>
              <a:rPr lang="en-US" sz="3200" b="1" dirty="0">
                <a:latin typeface="Helvetica" pitchFamily="34" charset="0"/>
              </a:rPr>
              <a:t>low</a:t>
            </a:r>
            <a:r>
              <a:rPr lang="en-US" sz="3200" dirty="0">
                <a:latin typeface="Helvetica" pitchFamily="34" charset="0"/>
              </a:rPr>
              <a:t> produce equivalent outputs no matter the value of </a:t>
            </a:r>
            <a:r>
              <a:rPr lang="en-US" sz="3200" i="1" dirty="0">
                <a:latin typeface="Helvetica" pitchFamily="34" charset="0"/>
                <a:sym typeface="Symbol"/>
              </a:rPr>
              <a:t>H</a:t>
            </a:r>
            <a:r>
              <a:rPr lang="en-US" sz="3200" dirty="0" smtClean="0">
                <a:latin typeface="Helvetica" pitchFamily="34" charset="0"/>
              </a:rPr>
              <a:t>.</a:t>
            </a:r>
            <a:endParaRPr lang="en-US" sz="3200"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16</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16" name="TextBox 15"/>
          <p:cNvSpPr txBox="1"/>
          <p:nvPr/>
        </p:nvSpPr>
        <p:spPr>
          <a:xfrm>
            <a:off x="5943600" y="2590800"/>
            <a:ext cx="3048000" cy="1015663"/>
          </a:xfrm>
          <a:prstGeom prst="rect">
            <a:avLst/>
          </a:prstGeom>
          <a:noFill/>
        </p:spPr>
        <p:txBody>
          <a:bodyPr wrap="square" rtlCol="0">
            <a:spAutoFit/>
          </a:bodyPr>
          <a:lstStyle/>
          <a:p>
            <a:r>
              <a:rPr lang="en-US" sz="2000" dirty="0" smtClean="0">
                <a:solidFill>
                  <a:srgbClr val="C00000"/>
                </a:solidFill>
                <a:latin typeface="Helvetica" pitchFamily="34" charset="0"/>
              </a:rPr>
              <a:t>Takes into account when label depends on sensitive values!</a:t>
            </a:r>
          </a:p>
        </p:txBody>
      </p:sp>
      <p:cxnSp>
        <p:nvCxnSpPr>
          <p:cNvPr id="17" name="Curved Connector 16"/>
          <p:cNvCxnSpPr/>
          <p:nvPr/>
        </p:nvCxnSpPr>
        <p:spPr>
          <a:xfrm>
            <a:off x="5181600" y="3098631"/>
            <a:ext cx="457200" cy="330369"/>
          </a:xfrm>
          <a:prstGeom prst="curvedConnector3">
            <a:avLst>
              <a:gd name="adj1" fmla="val 155555"/>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225085"/>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81200" y="3048000"/>
            <a:ext cx="3234899" cy="323489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706562"/>
          </a:xfrm>
        </p:spPr>
        <p:txBody>
          <a:bodyPr/>
          <a:lstStyle/>
          <a:p>
            <a:r>
              <a:rPr lang="en-US" dirty="0" smtClean="0"/>
              <a:t>Non-Interference</a:t>
            </a:r>
            <a:br>
              <a:rPr lang="en-US" dirty="0" smtClean="0"/>
            </a:br>
            <a:r>
              <a:rPr lang="en-US" dirty="0" smtClean="0"/>
              <a:t>in Jeeves</a:t>
            </a:r>
            <a:endParaRPr lang="en-US" dirty="0"/>
          </a:p>
        </p:txBody>
      </p:sp>
      <p:sp>
        <p:nvSpPr>
          <p:cNvPr id="3" name="Slide Number Placeholder 2"/>
          <p:cNvSpPr>
            <a:spLocks noGrp="1"/>
          </p:cNvSpPr>
          <p:nvPr>
            <p:ph type="sldNum" sz="quarter" idx="12"/>
          </p:nvPr>
        </p:nvSpPr>
        <p:spPr/>
        <p:txBody>
          <a:bodyPr/>
          <a:lstStyle/>
          <a:p>
            <a:fld id="{AE215CCB-3876-432A-9723-473B512A9DFC}" type="slidenum">
              <a:rPr lang="en-US" smtClean="0"/>
              <a:pPr/>
              <a:t>17</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5" name="TextBox 4"/>
          <p:cNvSpPr txBox="1"/>
          <p:nvPr/>
        </p:nvSpPr>
        <p:spPr>
          <a:xfrm>
            <a:off x="228600" y="2129135"/>
            <a:ext cx="6169742" cy="461665"/>
          </a:xfrm>
          <a:prstGeom prst="rect">
            <a:avLst/>
          </a:prstGeom>
          <a:noFill/>
        </p:spPr>
        <p:txBody>
          <a:bodyPr wrap="square" rtlCol="0">
            <a:spAutoFit/>
          </a:bodyPr>
          <a:lstStyle/>
          <a:p>
            <a:r>
              <a:rPr lang="en-US" sz="2400" b="1" dirty="0" smtClean="0">
                <a:latin typeface="Helvetica" pitchFamily="34" charset="0"/>
                <a:sym typeface="Mathematica1"/>
              </a:rPr>
              <a:t>restrict </a:t>
            </a:r>
            <a:r>
              <a:rPr lang="en-US" sz="2400" dirty="0" smtClean="0">
                <a:latin typeface="Helvetica" pitchFamily="34" charset="0"/>
                <a:sym typeface="Mathematica1"/>
              </a:rPr>
              <a:t>a: </a:t>
            </a:r>
            <a:r>
              <a:rPr lang="en-US" sz="2400" dirty="0" smtClean="0">
                <a:latin typeface="Symbol" pitchFamily="18" charset="2"/>
                <a:sym typeface="Mathematica1"/>
              </a:rPr>
              <a:t>l</a:t>
            </a:r>
            <a:r>
              <a:rPr lang="en-US" sz="2400" dirty="0" smtClean="0">
                <a:latin typeface="Helvetica" pitchFamily="34" charset="0"/>
                <a:sym typeface="Mathematica1"/>
              </a:rPr>
              <a:t>oc.(distance(</a:t>
            </a:r>
            <a:r>
              <a:rPr lang="en-US" sz="2400" dirty="0" err="1" smtClean="0">
                <a:latin typeface="Helvetica" pitchFamily="34" charset="0"/>
                <a:sym typeface="Mathematica1"/>
              </a:rPr>
              <a:t>oc</a:t>
            </a:r>
            <a:r>
              <a:rPr lang="en-US" sz="2400" dirty="0" smtClean="0">
                <a:latin typeface="Helvetica" pitchFamily="34" charset="0"/>
                <a:sym typeface="Mathematica1"/>
              </a:rPr>
              <a:t>, location) &lt; 25)</a:t>
            </a:r>
            <a:endParaRPr lang="en-US" sz="2400" dirty="0">
              <a:latin typeface="Helvetica" pitchFamily="34" charset="0"/>
            </a:endParaRPr>
          </a:p>
        </p:txBody>
      </p:sp>
      <p:sp>
        <p:nvSpPr>
          <p:cNvPr id="8" name="TextBox 7"/>
          <p:cNvSpPr txBox="1"/>
          <p:nvPr/>
        </p:nvSpPr>
        <p:spPr>
          <a:xfrm>
            <a:off x="1905000" y="3810000"/>
            <a:ext cx="1752600" cy="830997"/>
          </a:xfrm>
          <a:prstGeom prst="rect">
            <a:avLst/>
          </a:prstGeom>
          <a:noFill/>
        </p:spPr>
        <p:txBody>
          <a:bodyPr wrap="square" rtlCol="0">
            <a:spAutoFit/>
          </a:bodyPr>
          <a:lstStyle/>
          <a:p>
            <a:pPr algn="ctr"/>
            <a:r>
              <a:rPr lang="en-US" sz="2400" dirty="0" smtClean="0">
                <a:latin typeface="Helvetica" pitchFamily="34" charset="0"/>
                <a:sym typeface="Mathematica1"/>
              </a:rPr>
              <a:t>protected location</a:t>
            </a:r>
            <a:endParaRPr lang="en-US" sz="2400" dirty="0">
              <a:latin typeface="Helvetica" pitchFamily="34" charset="0"/>
            </a:endParaRPr>
          </a:p>
        </p:txBody>
      </p:sp>
      <p:sp>
        <p:nvSpPr>
          <p:cNvPr id="9" name="Oval 8"/>
          <p:cNvSpPr/>
          <p:nvPr/>
        </p:nvSpPr>
        <p:spPr>
          <a:xfrm>
            <a:off x="2667000" y="3657600"/>
            <a:ext cx="152400" cy="1524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724400"/>
            <a:ext cx="1752600" cy="461665"/>
          </a:xfrm>
          <a:prstGeom prst="rect">
            <a:avLst/>
          </a:prstGeom>
          <a:noFill/>
        </p:spPr>
        <p:txBody>
          <a:bodyPr wrap="square" rtlCol="0">
            <a:spAutoFit/>
          </a:bodyPr>
          <a:lstStyle/>
          <a:p>
            <a:pPr algn="ctr"/>
            <a:r>
              <a:rPr lang="en-US" sz="2400" dirty="0" smtClean="0">
                <a:latin typeface="Helvetica" pitchFamily="34" charset="0"/>
                <a:sym typeface="Mathematica1"/>
              </a:rPr>
              <a:t>viewer</a:t>
            </a:r>
            <a:endParaRPr lang="en-US" sz="2400" dirty="0">
              <a:latin typeface="Helvetica" pitchFamily="34" charset="0"/>
            </a:endParaRPr>
          </a:p>
        </p:txBody>
      </p:sp>
      <p:sp>
        <p:nvSpPr>
          <p:cNvPr id="13" name="TextBox 12"/>
          <p:cNvSpPr txBox="1"/>
          <p:nvPr/>
        </p:nvSpPr>
        <p:spPr>
          <a:xfrm>
            <a:off x="5410200" y="4114800"/>
            <a:ext cx="3429000" cy="830997"/>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sym typeface="Mathematica1"/>
              </a:rPr>
              <a:t>Viewer within radius:</a:t>
            </a:r>
          </a:p>
          <a:p>
            <a:r>
              <a:rPr lang="en-US" sz="2400" dirty="0" smtClean="0">
                <a:solidFill>
                  <a:schemeClr val="accent3">
                    <a:lumMod val="75000"/>
                  </a:schemeClr>
                </a:solidFill>
                <a:latin typeface="Helvetica" pitchFamily="34" charset="0"/>
                <a:sym typeface="Mathematica1"/>
              </a:rPr>
              <a:t>a is allowed to be </a:t>
            </a:r>
            <a:r>
              <a:rPr lang="en-US" sz="2400" b="1" dirty="0" smtClean="0">
                <a:solidFill>
                  <a:schemeClr val="accent3">
                    <a:lumMod val="75000"/>
                  </a:schemeClr>
                </a:solidFill>
                <a:latin typeface="Helvetica" pitchFamily="34" charset="0"/>
                <a:sym typeface="Mathematica1"/>
              </a:rPr>
              <a:t>high</a:t>
            </a:r>
            <a:r>
              <a:rPr lang="en-US" sz="2400" dirty="0" smtClean="0">
                <a:solidFill>
                  <a:schemeClr val="accent3">
                    <a:lumMod val="75000"/>
                  </a:schemeClr>
                </a:solidFill>
                <a:latin typeface="Helvetica" pitchFamily="34" charset="0"/>
                <a:sym typeface="Mathematica1"/>
              </a:rPr>
              <a:t>.</a:t>
            </a:r>
            <a:endParaRPr lang="en-US" sz="2400" dirty="0">
              <a:solidFill>
                <a:schemeClr val="accent3">
                  <a:lumMod val="75000"/>
                </a:schemeClr>
              </a:solidFill>
              <a:latin typeface="Helvetica" pitchFamily="34" charset="0"/>
            </a:endParaRPr>
          </a:p>
        </p:txBody>
      </p:sp>
      <p:pic>
        <p:nvPicPr>
          <p:cNvPr id="14"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89" y="4161998"/>
            <a:ext cx="662519" cy="66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62855"/>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81200" y="3048000"/>
            <a:ext cx="3234899" cy="32348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706562"/>
          </a:xfrm>
        </p:spPr>
        <p:txBody>
          <a:bodyPr/>
          <a:lstStyle/>
          <a:p>
            <a:r>
              <a:rPr lang="en-US" dirty="0" smtClean="0"/>
              <a:t>Non-Interference</a:t>
            </a:r>
            <a:br>
              <a:rPr lang="en-US" dirty="0" smtClean="0"/>
            </a:br>
            <a:r>
              <a:rPr lang="en-US" dirty="0" smtClean="0"/>
              <a:t>in Jeeves</a:t>
            </a:r>
            <a:endParaRPr lang="en-US" dirty="0"/>
          </a:p>
        </p:txBody>
      </p:sp>
      <p:sp>
        <p:nvSpPr>
          <p:cNvPr id="3" name="Slide Number Placeholder 2"/>
          <p:cNvSpPr>
            <a:spLocks noGrp="1"/>
          </p:cNvSpPr>
          <p:nvPr>
            <p:ph type="sldNum" sz="quarter" idx="12"/>
          </p:nvPr>
        </p:nvSpPr>
        <p:spPr/>
        <p:txBody>
          <a:bodyPr/>
          <a:lstStyle/>
          <a:p>
            <a:fld id="{AE215CCB-3876-432A-9723-473B512A9DFC}" type="slidenum">
              <a:rPr lang="en-US" smtClean="0"/>
              <a:pPr/>
              <a:t>18</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5" name="TextBox 4"/>
          <p:cNvSpPr txBox="1"/>
          <p:nvPr/>
        </p:nvSpPr>
        <p:spPr>
          <a:xfrm>
            <a:off x="228600" y="2129135"/>
            <a:ext cx="6169742" cy="461665"/>
          </a:xfrm>
          <a:prstGeom prst="rect">
            <a:avLst/>
          </a:prstGeom>
          <a:noFill/>
        </p:spPr>
        <p:txBody>
          <a:bodyPr wrap="square" rtlCol="0">
            <a:spAutoFit/>
          </a:bodyPr>
          <a:lstStyle/>
          <a:p>
            <a:r>
              <a:rPr lang="en-US" sz="2400" b="1" dirty="0" smtClean="0">
                <a:latin typeface="Helvetica" pitchFamily="34" charset="0"/>
                <a:sym typeface="Mathematica1"/>
              </a:rPr>
              <a:t>restrict </a:t>
            </a:r>
            <a:r>
              <a:rPr lang="en-US" sz="2400" dirty="0" smtClean="0">
                <a:latin typeface="Helvetica" pitchFamily="34" charset="0"/>
                <a:sym typeface="Mathematica1"/>
              </a:rPr>
              <a:t>a: </a:t>
            </a:r>
            <a:r>
              <a:rPr lang="en-US" sz="2400" dirty="0" smtClean="0">
                <a:latin typeface="Symbol" pitchFamily="18" charset="2"/>
                <a:sym typeface="Mathematica1"/>
              </a:rPr>
              <a:t>l</a:t>
            </a:r>
            <a:r>
              <a:rPr lang="en-US" sz="2400" dirty="0" smtClean="0">
                <a:latin typeface="Helvetica" pitchFamily="34" charset="0"/>
                <a:sym typeface="Mathematica1"/>
              </a:rPr>
              <a:t>oc.(distance(</a:t>
            </a:r>
            <a:r>
              <a:rPr lang="en-US" sz="2400" dirty="0" err="1" smtClean="0">
                <a:latin typeface="Helvetica" pitchFamily="34" charset="0"/>
                <a:sym typeface="Mathematica1"/>
              </a:rPr>
              <a:t>oc</a:t>
            </a:r>
            <a:r>
              <a:rPr lang="en-US" sz="2400" dirty="0" smtClean="0">
                <a:latin typeface="Helvetica" pitchFamily="34" charset="0"/>
                <a:sym typeface="Mathematica1"/>
              </a:rPr>
              <a:t>, location) &lt; 25)</a:t>
            </a:r>
            <a:endParaRPr lang="en-US" sz="2400" dirty="0">
              <a:latin typeface="Helvetica" pitchFamily="34" charset="0"/>
            </a:endParaRPr>
          </a:p>
        </p:txBody>
      </p:sp>
      <p:sp>
        <p:nvSpPr>
          <p:cNvPr id="9" name="Oval 8"/>
          <p:cNvSpPr/>
          <p:nvPr/>
        </p:nvSpPr>
        <p:spPr>
          <a:xfrm>
            <a:off x="1257300" y="5257800"/>
            <a:ext cx="152400" cy="1524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481935"/>
            <a:ext cx="1752600" cy="830997"/>
          </a:xfrm>
          <a:prstGeom prst="rect">
            <a:avLst/>
          </a:prstGeom>
          <a:noFill/>
        </p:spPr>
        <p:txBody>
          <a:bodyPr wrap="square" rtlCol="0">
            <a:spAutoFit/>
          </a:bodyPr>
          <a:lstStyle/>
          <a:p>
            <a:pPr algn="ctr"/>
            <a:r>
              <a:rPr lang="en-US" sz="2400" dirty="0" smtClean="0">
                <a:latin typeface="Helvetica" pitchFamily="34" charset="0"/>
                <a:sym typeface="Mathematica1"/>
              </a:rPr>
              <a:t>protected location</a:t>
            </a:r>
            <a:endParaRPr lang="en-US" sz="2400" dirty="0">
              <a:latin typeface="Helvetica" pitchFamily="34" charset="0"/>
            </a:endParaRPr>
          </a:p>
        </p:txBody>
      </p:sp>
      <p:sp>
        <p:nvSpPr>
          <p:cNvPr id="13" name="TextBox 12"/>
          <p:cNvSpPr txBox="1"/>
          <p:nvPr/>
        </p:nvSpPr>
        <p:spPr>
          <a:xfrm>
            <a:off x="5410200" y="3429000"/>
            <a:ext cx="3429000" cy="830997"/>
          </a:xfrm>
          <a:prstGeom prst="rect">
            <a:avLst/>
          </a:prstGeom>
          <a:noFill/>
        </p:spPr>
        <p:txBody>
          <a:bodyPr wrap="square" rtlCol="0">
            <a:spAutoFit/>
          </a:bodyPr>
          <a:lstStyle/>
          <a:p>
            <a:r>
              <a:rPr lang="en-US" sz="2400" dirty="0" smtClean="0">
                <a:solidFill>
                  <a:srgbClr val="C00000"/>
                </a:solidFill>
                <a:latin typeface="Helvetica" pitchFamily="34" charset="0"/>
                <a:sym typeface="Mathematica1"/>
              </a:rPr>
              <a:t>Viewer outside radius:</a:t>
            </a:r>
          </a:p>
          <a:p>
            <a:r>
              <a:rPr lang="en-US" sz="2400" dirty="0" smtClean="0">
                <a:solidFill>
                  <a:srgbClr val="C00000"/>
                </a:solidFill>
                <a:latin typeface="Helvetica" pitchFamily="34" charset="0"/>
                <a:sym typeface="Mathematica1"/>
              </a:rPr>
              <a:t>a must be </a:t>
            </a:r>
            <a:r>
              <a:rPr lang="en-US" sz="2400" b="1" dirty="0" smtClean="0">
                <a:solidFill>
                  <a:srgbClr val="C00000"/>
                </a:solidFill>
                <a:latin typeface="Helvetica" pitchFamily="34" charset="0"/>
                <a:sym typeface="Mathematica1"/>
              </a:rPr>
              <a:t>low</a:t>
            </a:r>
            <a:r>
              <a:rPr lang="en-US" sz="2400" dirty="0" smtClean="0">
                <a:solidFill>
                  <a:srgbClr val="C00000"/>
                </a:solidFill>
                <a:latin typeface="Helvetica" pitchFamily="34" charset="0"/>
                <a:sym typeface="Mathematica1"/>
              </a:rPr>
              <a:t>.</a:t>
            </a:r>
            <a:endParaRPr lang="en-US" sz="2400" dirty="0">
              <a:solidFill>
                <a:srgbClr val="C00000"/>
              </a:solidFill>
              <a:latin typeface="Helvetica" pitchFamily="34" charset="0"/>
            </a:endParaRPr>
          </a:p>
        </p:txBody>
      </p:sp>
      <p:sp>
        <p:nvSpPr>
          <p:cNvPr id="14" name="Oval 13"/>
          <p:cNvSpPr/>
          <p:nvPr/>
        </p:nvSpPr>
        <p:spPr>
          <a:xfrm>
            <a:off x="6477000" y="3276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81600" y="31242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 y="32004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58642" y="6325632"/>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9800" y="6325632"/>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44958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38300" y="3657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01000" y="2895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10200" y="4233208"/>
            <a:ext cx="3429000" cy="1569660"/>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sym typeface="Mathematica1"/>
              </a:rPr>
              <a:t>Viewer should not be able to distinguish actual location from any other of these points.</a:t>
            </a:r>
            <a:endParaRPr lang="en-US" sz="2400" dirty="0">
              <a:solidFill>
                <a:schemeClr val="accent3">
                  <a:lumMod val="75000"/>
                </a:schemeClr>
              </a:solidFill>
              <a:latin typeface="Helvetica" pitchFamily="34" charset="0"/>
            </a:endParaRPr>
          </a:p>
        </p:txBody>
      </p:sp>
      <p:pic>
        <p:nvPicPr>
          <p:cNvPr id="23"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89" y="4161998"/>
            <a:ext cx="662519" cy="6625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743200" y="4724400"/>
            <a:ext cx="1752600" cy="461665"/>
          </a:xfrm>
          <a:prstGeom prst="rect">
            <a:avLst/>
          </a:prstGeom>
          <a:noFill/>
        </p:spPr>
        <p:txBody>
          <a:bodyPr wrap="square" rtlCol="0">
            <a:spAutoFit/>
          </a:bodyPr>
          <a:lstStyle/>
          <a:p>
            <a:pPr algn="ctr"/>
            <a:r>
              <a:rPr lang="en-US" sz="2400" dirty="0" smtClean="0">
                <a:latin typeface="Helvetica" pitchFamily="34" charset="0"/>
                <a:sym typeface="Mathematica1"/>
              </a:rPr>
              <a:t>viewer</a:t>
            </a:r>
            <a:endParaRPr lang="en-US" sz="2400" dirty="0">
              <a:latin typeface="Helvetica" pitchFamily="34" charset="0"/>
            </a:endParaRPr>
          </a:p>
        </p:txBody>
      </p:sp>
    </p:spTree>
    <p:extLst>
      <p:ext uri="{BB962C8B-B14F-4D97-AF65-F5344CB8AC3E}">
        <p14:creationId xmlns:p14="http://schemas.microsoft.com/office/powerpoint/2010/main" val="2309411609"/>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19</a:t>
            </a:fld>
            <a:endParaRPr lang="en-US" dirty="0"/>
          </a:p>
        </p:txBody>
      </p:sp>
      <p:pic>
        <p:nvPicPr>
          <p:cNvPr id="1026" name="Picture 2" descr="https://i.chzbgr.com/maxW500/3597485056/h10084D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
            <a:ext cx="789940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2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714500"/>
          </a:xfrm>
        </p:spPr>
        <p:txBody>
          <a:bodyPr>
            <a:normAutofit/>
          </a:bodyPr>
          <a:lstStyle/>
          <a:p>
            <a:r>
              <a:rPr lang="en-US" sz="4600" dirty="0" smtClean="0"/>
              <a:t>Privacy matters.</a:t>
            </a:r>
            <a:br>
              <a:rPr lang="en-US" sz="4600" dirty="0" smtClean="0"/>
            </a:br>
            <a:r>
              <a:rPr lang="en-US" sz="4600" dirty="0" smtClean="0"/>
              <a:t>People get it wrong.</a:t>
            </a:r>
            <a:endParaRPr lang="en-US" sz="4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86" y="4043353"/>
            <a:ext cx="6748314" cy="212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www.vetsintech.co/wp-content/uploads/2012/06/facebook-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9375" y="2286000"/>
            <a:ext cx="29051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eany.THEFACEBOOK\AppData\Local\Microsoft\Windows\Temporary Internet Files\Content.IE5\ZVI5LH8F\MC9004417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2120900"/>
            <a:ext cx="1714500" cy="18415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0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wn Arrow 50"/>
          <p:cNvSpPr/>
          <p:nvPr/>
        </p:nvSpPr>
        <p:spPr>
          <a:xfrm>
            <a:off x="6165486" y="32004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Implementation</a:t>
            </a:r>
            <a:endParaRPr lang="en-US" dirty="0"/>
          </a:p>
        </p:txBody>
      </p:sp>
      <p:sp>
        <p:nvSpPr>
          <p:cNvPr id="16" name="TextBox 15"/>
          <p:cNvSpPr txBox="1"/>
          <p:nvPr/>
        </p:nvSpPr>
        <p:spPr>
          <a:xfrm>
            <a:off x="1295400" y="1371600"/>
            <a:ext cx="3733800" cy="830997"/>
          </a:xfrm>
          <a:prstGeom prst="rect">
            <a:avLst/>
          </a:prstGeom>
          <a:noFill/>
        </p:spPr>
        <p:txBody>
          <a:bodyPr wrap="square" rtlCol="0">
            <a:spAutoFit/>
          </a:bodyPr>
          <a:lstStyle/>
          <a:p>
            <a:r>
              <a:rPr lang="en-US" sz="2400" dirty="0" smtClean="0">
                <a:latin typeface="Helvetica" pitchFamily="34" charset="0"/>
                <a:sym typeface="Mathematica1"/>
              </a:rPr>
              <a:t>Overload operators for faceted evaluation.</a:t>
            </a:r>
            <a:endParaRPr lang="en-US" sz="2400" dirty="0">
              <a:latin typeface="Helvetica" pitchFamily="34" charset="0"/>
            </a:endParaRPr>
          </a:p>
        </p:txBody>
      </p:sp>
      <p:sp>
        <p:nvSpPr>
          <p:cNvPr id="53" name="Rectangle 52"/>
          <p:cNvSpPr/>
          <p:nvPr/>
        </p:nvSpPr>
        <p:spPr>
          <a:xfrm>
            <a:off x="5149486" y="3810000"/>
            <a:ext cx="2413000" cy="11429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Policy environment</a:t>
            </a:r>
            <a:endParaRPr lang="en-US" sz="2400" dirty="0">
              <a:solidFill>
                <a:schemeClr val="tx1"/>
              </a:solidFill>
              <a:latin typeface="Helvetica"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3155586" y="5172184"/>
            <a:ext cx="990600" cy="600075"/>
          </a:xfrm>
          <a:prstGeom prst="rect">
            <a:avLst/>
          </a:prstGeom>
          <a:noFill/>
          <a:ln w="9525">
            <a:noFill/>
            <a:miter lim="800000"/>
            <a:headEnd/>
            <a:tailEnd/>
          </a:ln>
        </p:spPr>
      </p:pic>
      <p:sp>
        <p:nvSpPr>
          <p:cNvPr id="67" name="TextBox 66"/>
          <p:cNvSpPr txBox="1"/>
          <p:nvPr/>
        </p:nvSpPr>
        <p:spPr>
          <a:xfrm>
            <a:off x="1295400" y="5029200"/>
            <a:ext cx="1905000" cy="1569660"/>
          </a:xfrm>
          <a:prstGeom prst="rect">
            <a:avLst/>
          </a:prstGeom>
          <a:noFill/>
        </p:spPr>
        <p:txBody>
          <a:bodyPr wrap="square" rtlCol="0">
            <a:spAutoFit/>
          </a:bodyPr>
          <a:lstStyle/>
          <a:p>
            <a:r>
              <a:rPr lang="en-US" sz="2400" dirty="0" smtClean="0">
                <a:latin typeface="Helvetica" pitchFamily="34" charset="0"/>
                <a:sym typeface="Mathematica1"/>
              </a:rPr>
              <a:t>Use an SMT solver as a model finder.</a:t>
            </a:r>
            <a:endParaRPr lang="en-US" sz="2400" dirty="0">
              <a:latin typeface="Helvetica" pitchFamily="34" charset="0"/>
            </a:endParaRPr>
          </a:p>
        </p:txBody>
      </p:sp>
      <p:sp>
        <p:nvSpPr>
          <p:cNvPr id="27" name="TextBox 26"/>
          <p:cNvSpPr txBox="1"/>
          <p:nvPr/>
        </p:nvSpPr>
        <p:spPr>
          <a:xfrm>
            <a:off x="4933586" y="5160429"/>
            <a:ext cx="1676400" cy="461665"/>
          </a:xfrm>
          <a:prstGeom prst="rect">
            <a:avLst/>
          </a:prstGeom>
          <a:noFill/>
        </p:spPr>
        <p:txBody>
          <a:bodyPr wrap="square" rtlCol="0">
            <a:spAutoFit/>
          </a:bodyPr>
          <a:lstStyle/>
          <a:p>
            <a:r>
              <a:rPr lang="en-US" sz="2400" b="1" dirty="0" smtClean="0">
                <a:latin typeface="Helvetica" pitchFamily="34" charset="0"/>
                <a:sym typeface="Mathematica1"/>
              </a:rPr>
              <a:t>print</a:t>
            </a:r>
            <a:endParaRPr lang="en-US" sz="2400" b="1" dirty="0">
              <a:latin typeface="Helvetica" pitchFamily="34" charset="0"/>
            </a:endParaRPr>
          </a:p>
        </p:txBody>
      </p:sp>
      <p:sp>
        <p:nvSpPr>
          <p:cNvPr id="30" name="TextBox 29"/>
          <p:cNvSpPr txBox="1"/>
          <p:nvPr/>
        </p:nvSpPr>
        <p:spPr>
          <a:xfrm>
            <a:off x="5327286" y="2362200"/>
            <a:ext cx="1676400" cy="830997"/>
          </a:xfrm>
          <a:prstGeom prst="rect">
            <a:avLst/>
          </a:prstGeom>
          <a:noFill/>
        </p:spPr>
        <p:txBody>
          <a:bodyPr wrap="square" rtlCol="0">
            <a:spAutoFit/>
          </a:bodyPr>
          <a:lstStyle/>
          <a:p>
            <a:r>
              <a:rPr lang="en-US" sz="2400" b="1" dirty="0" err="1" smtClean="0">
                <a:latin typeface="Helvetica" pitchFamily="34" charset="0"/>
                <a:sym typeface="Mathematica1"/>
              </a:rPr>
              <a:t>mkLabel</a:t>
            </a:r>
            <a:endParaRPr lang="en-US" sz="2400" b="1" dirty="0" smtClean="0">
              <a:latin typeface="Helvetica" pitchFamily="34" charset="0"/>
              <a:sym typeface="Mathematica1"/>
            </a:endParaRPr>
          </a:p>
          <a:p>
            <a:r>
              <a:rPr lang="en-US" sz="2400" b="1" dirty="0" smtClean="0">
                <a:latin typeface="Helvetica" pitchFamily="34" charset="0"/>
                <a:sym typeface="Mathematica1"/>
              </a:rPr>
              <a:t>restrict</a:t>
            </a:r>
            <a:endParaRPr lang="en-US" sz="2400" b="1"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pic>
        <p:nvPicPr>
          <p:cNvPr id="21" name="Picture 4" descr="http://upload.wikimedia.org/wikipedia/en/8/85/Scala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0" y="5141735"/>
            <a:ext cx="2028826" cy="5734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g2.nairaland.com/attachments/693947_python-logo_png26f0333ad80ad765dabb1115dde489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5627678"/>
            <a:ext cx="2514600" cy="849322"/>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2888886" y="2362200"/>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a:t>
            </a:r>
            <a:endParaRPr lang="en-US" sz="2400" dirty="0">
              <a:solidFill>
                <a:schemeClr val="tx1"/>
              </a:solidFill>
              <a:latin typeface="Helvetica" pitchFamily="34" charset="0"/>
            </a:endParaRPr>
          </a:p>
        </p:txBody>
      </p:sp>
      <p:cxnSp>
        <p:nvCxnSpPr>
          <p:cNvPr id="24" name="Straight Connector 23"/>
          <p:cNvCxnSpPr>
            <a:stCxn id="29" idx="0"/>
            <a:endCxn id="23" idx="3"/>
          </p:cNvCxnSpPr>
          <p:nvPr/>
        </p:nvCxnSpPr>
        <p:spPr>
          <a:xfrm flipV="1">
            <a:off x="2469786" y="2817485"/>
            <a:ext cx="497215" cy="45911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498486" y="3276600"/>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3</a:t>
            </a:r>
          </a:p>
        </p:txBody>
      </p:sp>
      <p:cxnSp>
        <p:nvCxnSpPr>
          <p:cNvPr id="28" name="Straight Connector 27"/>
          <p:cNvCxnSpPr>
            <a:stCxn id="25" idx="0"/>
            <a:endCxn id="23" idx="5"/>
          </p:cNvCxnSpPr>
          <p:nvPr/>
        </p:nvCxnSpPr>
        <p:spPr>
          <a:xfrm rot="16200000" flipV="1">
            <a:off x="3325122" y="2836535"/>
            <a:ext cx="459115" cy="42101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1669686" y="3276601"/>
            <a:ext cx="1600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3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42</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5" name="TextBox 34"/>
          <p:cNvSpPr txBox="1"/>
          <p:nvPr/>
        </p:nvSpPr>
        <p:spPr>
          <a:xfrm>
            <a:off x="4749800" y="1371600"/>
            <a:ext cx="3022600" cy="830997"/>
          </a:xfrm>
          <a:prstGeom prst="rect">
            <a:avLst/>
          </a:prstGeom>
          <a:noFill/>
        </p:spPr>
        <p:txBody>
          <a:bodyPr wrap="square" rtlCol="0">
            <a:spAutoFit/>
          </a:bodyPr>
          <a:lstStyle/>
          <a:p>
            <a:r>
              <a:rPr lang="en-US" sz="2400" dirty="0" smtClean="0">
                <a:latin typeface="Helvetica" pitchFamily="34" charset="0"/>
                <a:sym typeface="Mathematica1"/>
              </a:rPr>
              <a:t>Store policies in runtime environment</a:t>
            </a:r>
            <a:endParaRPr lang="en-US" sz="2400" dirty="0">
              <a:latin typeface="Helvetica" pitchFamily="34" charset="0"/>
            </a:endParaRPr>
          </a:p>
        </p:txBody>
      </p:sp>
      <p:sp>
        <p:nvSpPr>
          <p:cNvPr id="48" name="Down Arrow 47"/>
          <p:cNvSpPr/>
          <p:nvPr/>
        </p:nvSpPr>
        <p:spPr>
          <a:xfrm>
            <a:off x="3003915" y="38862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9" name="Flowchart: Alternate Process 48"/>
          <p:cNvSpPr/>
          <p:nvPr/>
        </p:nvSpPr>
        <p:spPr>
          <a:xfrm>
            <a:off x="1898286" y="4419600"/>
            <a:ext cx="24384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true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false</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54" name="Down Arrow 53"/>
          <p:cNvSpPr/>
          <p:nvPr/>
        </p:nvSpPr>
        <p:spPr>
          <a:xfrm>
            <a:off x="4260486" y="5138826"/>
            <a:ext cx="609600" cy="621833"/>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56" name="Flowchart: Alternate Process 55"/>
          <p:cNvSpPr/>
          <p:nvPr/>
        </p:nvSpPr>
        <p:spPr>
          <a:xfrm>
            <a:off x="4038600" y="5836861"/>
            <a:ext cx="9906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false</a:t>
            </a:r>
            <a:endParaRPr lang="en-US" sz="2400" dirty="0">
              <a:solidFill>
                <a:schemeClr val="tx1"/>
              </a:solidFill>
            </a:endParaRPr>
          </a:p>
        </p:txBody>
      </p:sp>
    </p:spTree>
    <p:custDataLst>
      <p:tags r:id="rId1"/>
    </p:custDataLst>
    <p:extLst>
      <p:ext uri="{BB962C8B-B14F-4D97-AF65-F5344CB8AC3E}">
        <p14:creationId xmlns:p14="http://schemas.microsoft.com/office/powerpoint/2010/main" val="2610426371"/>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6" grpId="0"/>
      <p:bldP spid="53" grpId="0" animBg="1"/>
      <p:bldP spid="67" grpId="0"/>
      <p:bldP spid="27" grpId="0"/>
      <p:bldP spid="30" grpId="0"/>
      <p:bldP spid="23" grpId="0" animBg="1"/>
      <p:bldP spid="25" grpId="0" animBg="1"/>
      <p:bldP spid="29" grpId="0" animBg="1"/>
      <p:bldP spid="35" grpId="0"/>
      <p:bldP spid="48" grpId="0" animBg="1"/>
      <p:bldP spid="49" grpId="0" animBg="1"/>
      <p:bldP spid="54"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err="1" smtClean="0"/>
              <a:t>JConf</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21</a:t>
            </a:fld>
            <a:endParaRPr lang="en-US" dirty="0"/>
          </a:p>
        </p:txBody>
      </p:sp>
      <p:sp>
        <p:nvSpPr>
          <p:cNvPr id="7" name="Rectangle 6"/>
          <p:cNvSpPr/>
          <p:nvPr/>
        </p:nvSpPr>
        <p:spPr>
          <a:xfrm>
            <a:off x="2514600" y="1676400"/>
            <a:ext cx="1676400" cy="12954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3">
                    <a:lumMod val="75000"/>
                  </a:schemeClr>
                </a:solidFill>
                <a:latin typeface="Helvetica" pitchFamily="34" charset="0"/>
              </a:rPr>
              <a:t>JConf</a:t>
            </a:r>
            <a:r>
              <a:rPr lang="en-US" sz="2400" dirty="0" smtClean="0">
                <a:solidFill>
                  <a:schemeClr val="accent3">
                    <a:lumMod val="75000"/>
                  </a:schemeClr>
                </a:solidFill>
                <a:latin typeface="Helvetica" pitchFamily="34" charset="0"/>
              </a:rPr>
              <a:t> policies</a:t>
            </a:r>
            <a:endParaRPr lang="en-US" sz="2400" dirty="0">
              <a:solidFill>
                <a:schemeClr val="accent3">
                  <a:lumMod val="75000"/>
                </a:schemeClr>
              </a:solidFill>
              <a:latin typeface="Helvetica" pitchFamily="34" charset="0"/>
            </a:endParaRPr>
          </a:p>
        </p:txBody>
      </p:sp>
      <p:sp>
        <p:nvSpPr>
          <p:cNvPr id="11" name="Down Arrow 10"/>
          <p:cNvSpPr/>
          <p:nvPr/>
        </p:nvSpPr>
        <p:spPr>
          <a:xfrm rot="2398512">
            <a:off x="3783850" y="3055230"/>
            <a:ext cx="3810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8914965">
            <a:off x="4847271" y="3055230"/>
            <a:ext cx="3810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43400" y="1676400"/>
            <a:ext cx="2362200" cy="1284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Helvetica" pitchFamily="34" charset="0"/>
              </a:rPr>
              <a:t>JConf</a:t>
            </a:r>
            <a:r>
              <a:rPr lang="en-US" sz="2400" dirty="0" smtClean="0">
                <a:solidFill>
                  <a:schemeClr val="tx1"/>
                </a:solidFill>
                <a:latin typeface="Helvetica" pitchFamily="34" charset="0"/>
              </a:rPr>
              <a:t> functionality</a:t>
            </a:r>
            <a:endParaRPr lang="en-US" sz="2400" dirty="0">
              <a:solidFill>
                <a:schemeClr val="tx1"/>
              </a:solidFill>
              <a:latin typeface="Helvetica" pitchFamily="34" charset="0"/>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555999"/>
            <a:ext cx="2819400" cy="126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30600"/>
            <a:ext cx="2812704" cy="128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76471" y="5498068"/>
            <a:ext cx="1447686" cy="369332"/>
          </a:xfrm>
          <a:prstGeom prst="rect">
            <a:avLst/>
          </a:prstGeom>
          <a:noFill/>
        </p:spPr>
        <p:txBody>
          <a:bodyPr wrap="square" rtlCol="0">
            <a:spAutoFit/>
          </a:bodyPr>
          <a:lstStyle/>
          <a:p>
            <a:pPr algn="ctr"/>
            <a:r>
              <a:rPr lang="en-US" dirty="0" smtClean="0"/>
              <a:t>Reviewer</a:t>
            </a:r>
            <a:endParaRPr lang="en-US" dirty="0"/>
          </a:p>
        </p:txBody>
      </p:sp>
      <p:pic>
        <p:nvPicPr>
          <p:cNvPr id="19" name="Picture 5" descr="C:\Users\jeanyang\AppData\Local\Microsoft\Windows\Temporary Internet Files\Content.IE5\0PWR2WQD\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8" y="3790662"/>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jeanyang\AppData\Local\Microsoft\Windows\Temporary Internet Files\Content.IE5\QK0TT9RD\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028" y="374525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04228" y="5498068"/>
            <a:ext cx="1447686" cy="369332"/>
          </a:xfrm>
          <a:prstGeom prst="rect">
            <a:avLst/>
          </a:prstGeom>
          <a:noFill/>
        </p:spPr>
        <p:txBody>
          <a:bodyPr wrap="square" rtlCol="0">
            <a:spAutoFit/>
          </a:bodyPr>
          <a:lstStyle/>
          <a:p>
            <a:pPr algn="ctr"/>
            <a:r>
              <a:rPr lang="en-US" dirty="0" smtClean="0"/>
              <a:t>Author</a:t>
            </a:r>
            <a:endParaRPr lang="en-US" dirty="0"/>
          </a:p>
        </p:txBody>
      </p:sp>
    </p:spTree>
    <p:extLst>
      <p:ext uri="{BB962C8B-B14F-4D97-AF65-F5344CB8AC3E}">
        <p14:creationId xmlns:p14="http://schemas.microsoft.com/office/powerpoint/2010/main" val="80712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86200" y="2819399"/>
            <a:ext cx="2667000" cy="9144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tx1"/>
                </a:solidFill>
                <a:latin typeface="Helvetica" pitchFamily="34" charset="0"/>
              </a:rPr>
              <a:t>User</a:t>
            </a:r>
          </a:p>
          <a:p>
            <a:r>
              <a:rPr lang="en-US" sz="2400" dirty="0" smtClean="0">
                <a:solidFill>
                  <a:schemeClr val="tx1"/>
                </a:solidFill>
                <a:latin typeface="Helvetica" pitchFamily="34" charset="0"/>
              </a:rPr>
              <a:t>Role</a:t>
            </a:r>
          </a:p>
        </p:txBody>
      </p:sp>
      <p:sp>
        <p:nvSpPr>
          <p:cNvPr id="8" name="Rectangle 7"/>
          <p:cNvSpPr/>
          <p:nvPr/>
        </p:nvSpPr>
        <p:spPr>
          <a:xfrm>
            <a:off x="1143000" y="1447799"/>
            <a:ext cx="2552700" cy="22860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tx1"/>
                </a:solidFill>
                <a:latin typeface="Helvetica" pitchFamily="34" charset="0"/>
              </a:rPr>
              <a:t>Paper</a:t>
            </a:r>
          </a:p>
          <a:p>
            <a:r>
              <a:rPr lang="en-US" sz="2400" dirty="0" smtClean="0">
                <a:solidFill>
                  <a:schemeClr val="tx1"/>
                </a:solidFill>
                <a:latin typeface="Helvetica" pitchFamily="34" charset="0"/>
              </a:rPr>
              <a:t>Title</a:t>
            </a:r>
          </a:p>
          <a:p>
            <a:r>
              <a:rPr lang="en-US" sz="2400" dirty="0" smtClean="0">
                <a:solidFill>
                  <a:schemeClr val="tx1"/>
                </a:solidFill>
                <a:latin typeface="Helvetica" pitchFamily="34" charset="0"/>
              </a:rPr>
              <a:t>Author</a:t>
            </a:r>
          </a:p>
          <a:p>
            <a:r>
              <a:rPr lang="en-US" sz="2400" dirty="0" smtClean="0">
                <a:solidFill>
                  <a:schemeClr val="tx1"/>
                </a:solidFill>
                <a:latin typeface="Helvetica" pitchFamily="34" charset="0"/>
              </a:rPr>
              <a:t>Reviews</a:t>
            </a:r>
          </a:p>
          <a:p>
            <a:r>
              <a:rPr lang="en-US" sz="2400" dirty="0" smtClean="0">
                <a:solidFill>
                  <a:schemeClr val="tx1"/>
                </a:solidFill>
                <a:latin typeface="Helvetica" pitchFamily="34" charset="0"/>
              </a:rPr>
              <a:t>Tags</a:t>
            </a:r>
          </a:p>
          <a:p>
            <a:r>
              <a:rPr lang="en-US" sz="2400" dirty="0" smtClean="0">
                <a:solidFill>
                  <a:schemeClr val="tx1"/>
                </a:solidFill>
                <a:latin typeface="Helvetica" pitchFamily="34" charset="0"/>
              </a:rPr>
              <a:t>…</a:t>
            </a:r>
          </a:p>
        </p:txBody>
      </p:sp>
      <p:sp>
        <p:nvSpPr>
          <p:cNvPr id="9" name="Rectangle 8"/>
          <p:cNvSpPr/>
          <p:nvPr/>
        </p:nvSpPr>
        <p:spPr>
          <a:xfrm>
            <a:off x="2438400" y="1981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10" name="Rectangle 9"/>
          <p:cNvSpPr/>
          <p:nvPr/>
        </p:nvSpPr>
        <p:spPr>
          <a:xfrm>
            <a:off x="2438400" y="2362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11" name="Rectangle 10"/>
          <p:cNvSpPr/>
          <p:nvPr/>
        </p:nvSpPr>
        <p:spPr>
          <a:xfrm>
            <a:off x="2438400" y="2743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12" name="Rectangle 11"/>
          <p:cNvSpPr/>
          <p:nvPr/>
        </p:nvSpPr>
        <p:spPr>
          <a:xfrm>
            <a:off x="3886200" y="1447799"/>
            <a:ext cx="2667000" cy="12954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tx1"/>
                </a:solidFill>
                <a:latin typeface="Helvetica" pitchFamily="34" charset="0"/>
              </a:rPr>
              <a:t>Review</a:t>
            </a:r>
          </a:p>
          <a:p>
            <a:r>
              <a:rPr lang="en-US" sz="2400" dirty="0" smtClean="0">
                <a:solidFill>
                  <a:schemeClr val="tx1"/>
                </a:solidFill>
                <a:latin typeface="Helvetica" pitchFamily="34" charset="0"/>
              </a:rPr>
              <a:t>Reviewer</a:t>
            </a:r>
          </a:p>
          <a:p>
            <a:r>
              <a:rPr lang="en-US" sz="2400" dirty="0" smtClean="0">
                <a:solidFill>
                  <a:schemeClr val="tx1"/>
                </a:solidFill>
                <a:latin typeface="Helvetica" pitchFamily="34" charset="0"/>
              </a:rPr>
              <a:t>Content</a:t>
            </a:r>
            <a:endParaRPr lang="en-US" sz="2000" dirty="0" smtClean="0">
              <a:solidFill>
                <a:schemeClr val="tx1"/>
              </a:solidFill>
              <a:latin typeface="Helvetica" pitchFamily="34" charset="0"/>
            </a:endParaRPr>
          </a:p>
        </p:txBody>
      </p:sp>
      <p:sp>
        <p:nvSpPr>
          <p:cNvPr id="13" name="Rectangle 12"/>
          <p:cNvSpPr/>
          <p:nvPr/>
        </p:nvSpPr>
        <p:spPr>
          <a:xfrm>
            <a:off x="5334000" y="1981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15" name="Rectangle 14"/>
          <p:cNvSpPr/>
          <p:nvPr/>
        </p:nvSpPr>
        <p:spPr>
          <a:xfrm>
            <a:off x="5334000" y="2362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16" name="Rectangle 15"/>
          <p:cNvSpPr/>
          <p:nvPr/>
        </p:nvSpPr>
        <p:spPr>
          <a:xfrm>
            <a:off x="6705600" y="3200400"/>
            <a:ext cx="1905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tx1"/>
                </a:solidFill>
                <a:latin typeface="Helvetica" pitchFamily="34" charset="0"/>
              </a:rPr>
              <a:t>Context</a:t>
            </a:r>
          </a:p>
          <a:p>
            <a:r>
              <a:rPr lang="en-US" sz="2400" dirty="0" smtClean="0">
                <a:solidFill>
                  <a:schemeClr val="tx1"/>
                </a:solidFill>
                <a:latin typeface="Helvetica" pitchFamily="34" charset="0"/>
              </a:rPr>
              <a:t>User</a:t>
            </a:r>
          </a:p>
          <a:p>
            <a:r>
              <a:rPr lang="en-US" sz="2400" dirty="0" smtClean="0">
                <a:solidFill>
                  <a:schemeClr val="tx1"/>
                </a:solidFill>
                <a:latin typeface="Helvetica" pitchFamily="34" charset="0"/>
              </a:rPr>
              <a:t>Stage</a:t>
            </a:r>
          </a:p>
        </p:txBody>
      </p:sp>
      <p:sp>
        <p:nvSpPr>
          <p:cNvPr id="20" name="TextBox 19"/>
          <p:cNvSpPr txBox="1"/>
          <p:nvPr/>
        </p:nvSpPr>
        <p:spPr>
          <a:xfrm rot="16200000">
            <a:off x="-452110" y="2398066"/>
            <a:ext cx="2362200" cy="461665"/>
          </a:xfrm>
          <a:prstGeom prst="rect">
            <a:avLst/>
          </a:prstGeom>
          <a:noFill/>
        </p:spPr>
        <p:txBody>
          <a:bodyPr wrap="square" rtlCol="0">
            <a:spAutoFit/>
          </a:bodyPr>
          <a:lstStyle/>
          <a:p>
            <a:pPr algn="ctr"/>
            <a:r>
              <a:rPr lang="en-US" sz="2400" b="1" dirty="0" smtClean="0">
                <a:solidFill>
                  <a:schemeClr val="tx1">
                    <a:lumMod val="50000"/>
                    <a:lumOff val="50000"/>
                  </a:schemeClr>
                </a:solidFill>
                <a:latin typeface="Helvetica" pitchFamily="34" charset="0"/>
              </a:rPr>
              <a:t>Policy</a:t>
            </a:r>
            <a:endParaRPr lang="en-US" sz="2400" b="1" dirty="0">
              <a:solidFill>
                <a:schemeClr val="tx1">
                  <a:lumMod val="50000"/>
                  <a:lumOff val="50000"/>
                </a:schemeClr>
              </a:solidFill>
              <a:latin typeface="Helvetica" pitchFamily="34" charset="0"/>
            </a:endParaRPr>
          </a:p>
        </p:txBody>
      </p:sp>
      <p:cxnSp>
        <p:nvCxnSpPr>
          <p:cNvPr id="21" name="Straight Connector 20"/>
          <p:cNvCxnSpPr/>
          <p:nvPr/>
        </p:nvCxnSpPr>
        <p:spPr>
          <a:xfrm>
            <a:off x="1143000" y="3886199"/>
            <a:ext cx="5410200" cy="1"/>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38400" y="3124199"/>
            <a:ext cx="114300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Helvetica" pitchFamily="34" charset="0"/>
              </a:rPr>
              <a:t>Policy</a:t>
            </a:r>
            <a:endParaRPr lang="en-US" dirty="0">
              <a:latin typeface="Helvetica" pitchFamily="34" charset="0"/>
            </a:endParaRPr>
          </a:p>
        </p:txBody>
      </p:sp>
      <p:sp>
        <p:nvSpPr>
          <p:cNvPr id="23" name="Rectangle 22"/>
          <p:cNvSpPr/>
          <p:nvPr/>
        </p:nvSpPr>
        <p:spPr>
          <a:xfrm>
            <a:off x="1143000" y="4038599"/>
            <a:ext cx="54102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chemeClr val="tx1"/>
                </a:solidFill>
                <a:latin typeface="Helvetica" pitchFamily="34" charset="0"/>
              </a:rPr>
              <a:t>Core Program</a:t>
            </a:r>
          </a:p>
          <a:p>
            <a:pPr>
              <a:buFont typeface="Arial" pitchFamily="34" charset="0"/>
              <a:buChar char="•"/>
            </a:pPr>
            <a:r>
              <a:rPr lang="en-US" sz="2400" dirty="0" smtClean="0">
                <a:solidFill>
                  <a:schemeClr val="tx1"/>
                </a:solidFill>
                <a:latin typeface="Helvetica" pitchFamily="34" charset="0"/>
              </a:rPr>
              <a:t>Search papers.</a:t>
            </a:r>
          </a:p>
          <a:p>
            <a:pPr>
              <a:buFont typeface="Arial" pitchFamily="34" charset="0"/>
              <a:buChar char="•"/>
            </a:pPr>
            <a:r>
              <a:rPr lang="en-US" sz="2400" dirty="0" smtClean="0">
                <a:solidFill>
                  <a:schemeClr val="tx1"/>
                </a:solidFill>
                <a:latin typeface="Helvetica" pitchFamily="34" charset="0"/>
              </a:rPr>
              <a:t>Display papers.</a:t>
            </a:r>
          </a:p>
          <a:p>
            <a:pPr>
              <a:buFont typeface="Arial" pitchFamily="34" charset="0"/>
              <a:buChar char="•"/>
            </a:pPr>
            <a:r>
              <a:rPr lang="en-US" sz="2400" dirty="0" smtClean="0">
                <a:solidFill>
                  <a:schemeClr val="tx1"/>
                </a:solidFill>
                <a:latin typeface="Helvetica" pitchFamily="34" charset="0"/>
              </a:rPr>
              <a:t>Add and remove tags.</a:t>
            </a:r>
            <a:endParaRPr lang="en-US" sz="2400" dirty="0">
              <a:solidFill>
                <a:schemeClr val="tx1"/>
              </a:solidFill>
              <a:latin typeface="Helvetica" pitchFamily="34" charset="0"/>
            </a:endParaRPr>
          </a:p>
          <a:p>
            <a:pPr>
              <a:buFont typeface="Arial" pitchFamily="34" charset="0"/>
              <a:buChar char="•"/>
            </a:pPr>
            <a:r>
              <a:rPr lang="en-US" sz="2400" dirty="0" smtClean="0">
                <a:solidFill>
                  <a:schemeClr val="tx1"/>
                </a:solidFill>
                <a:latin typeface="Helvetica" pitchFamily="34" charset="0"/>
              </a:rPr>
              <a:t>Assign and submit reviews.</a:t>
            </a:r>
          </a:p>
        </p:txBody>
      </p:sp>
      <p:sp>
        <p:nvSpPr>
          <p:cNvPr id="27" name="TextBox 26"/>
          <p:cNvSpPr txBox="1"/>
          <p:nvPr/>
        </p:nvSpPr>
        <p:spPr>
          <a:xfrm rot="16200000">
            <a:off x="-462289" y="4912667"/>
            <a:ext cx="2362200" cy="461665"/>
          </a:xfrm>
          <a:prstGeom prst="rect">
            <a:avLst/>
          </a:prstGeom>
          <a:noFill/>
        </p:spPr>
        <p:txBody>
          <a:bodyPr wrap="square" rtlCol="0">
            <a:spAutoFit/>
          </a:bodyPr>
          <a:lstStyle/>
          <a:p>
            <a:pPr algn="ctr"/>
            <a:r>
              <a:rPr lang="en-US" sz="2400" b="1" dirty="0" smtClean="0">
                <a:solidFill>
                  <a:schemeClr val="tx1">
                    <a:lumMod val="50000"/>
                    <a:lumOff val="50000"/>
                  </a:schemeClr>
                </a:solidFill>
                <a:latin typeface="Helvetica" pitchFamily="34" charset="0"/>
              </a:rPr>
              <a:t>Functionality</a:t>
            </a:r>
            <a:endParaRPr lang="en-US" sz="2400" b="1" dirty="0">
              <a:solidFill>
                <a:schemeClr val="tx1">
                  <a:lumMod val="50000"/>
                  <a:lumOff val="50000"/>
                </a:schemeClr>
              </a:solidFill>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dirty="0" smtClean="0"/>
              <a:t>Jean Yang / Jeeves</a:t>
            </a:r>
            <a:endParaRPr lang="en-US" dirty="0"/>
          </a:p>
        </p:txBody>
      </p:sp>
      <p:sp>
        <p:nvSpPr>
          <p:cNvPr id="28" name="Title 1"/>
          <p:cNvSpPr>
            <a:spLocks noGrp="1"/>
          </p:cNvSpPr>
          <p:nvPr>
            <p:ph type="title"/>
          </p:nvPr>
        </p:nvSpPr>
        <p:spPr>
          <a:xfrm>
            <a:off x="457200" y="274638"/>
            <a:ext cx="8229600" cy="1143000"/>
          </a:xfrm>
        </p:spPr>
        <p:txBody>
          <a:bodyPr/>
          <a:lstStyle/>
          <a:p>
            <a:r>
              <a:rPr lang="en-US" dirty="0" err="1" smtClean="0"/>
              <a:t>Jconf</a:t>
            </a:r>
            <a:r>
              <a:rPr lang="en-US" dirty="0" smtClean="0"/>
              <a:t> Architecture</a:t>
            </a:r>
            <a:endParaRPr lang="en-US" dirty="0"/>
          </a:p>
        </p:txBody>
      </p:sp>
    </p:spTree>
    <p:extLst>
      <p:ext uri="{BB962C8B-B14F-4D97-AF65-F5344CB8AC3E}">
        <p14:creationId xmlns:p14="http://schemas.microsoft.com/office/powerpoint/2010/main" val="1137403935"/>
      </p:ext>
    </p:extLst>
  </p:cSld>
  <p:clrMapOvr>
    <a:masterClrMapping/>
  </p:clrMapOvr>
  <mc:AlternateContent xmlns:mc="http://schemas.openxmlformats.org/markup-compatibility/2006" xmlns:p14="http://schemas.microsoft.com/office/powerpoint/2010/main">
    <mc:Choice Requires="p14">
      <p:transition spd="slow" p14:dur="2000" advTm="72691"/>
    </mc:Choice>
    <mc:Fallback xmlns="">
      <p:transition spd="slow" advTm="7269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vs. Policy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0899314"/>
              </p:ext>
            </p:extLst>
          </p:nvPr>
        </p:nvGraphicFramePr>
        <p:xfrm>
          <a:off x="609601" y="1402080"/>
          <a:ext cx="8000999" cy="4861229"/>
        </p:xfrm>
        <a:graphic>
          <a:graphicData uri="http://schemas.openxmlformats.org/drawingml/2006/table">
            <a:tbl>
              <a:tblPr firstRow="1" bandRow="1">
                <a:tableStyleId>{5C22544A-7EE6-4342-B048-85BDC9FD1C3A}</a:tableStyleId>
              </a:tblPr>
              <a:tblGrid>
                <a:gridCol w="3352800"/>
                <a:gridCol w="2362199"/>
                <a:gridCol w="2286000"/>
              </a:tblGrid>
              <a:tr h="484698">
                <a:tc>
                  <a:txBody>
                    <a:bodyPr/>
                    <a:lstStyle/>
                    <a:p>
                      <a:r>
                        <a:rPr lang="en-US" sz="2800" dirty="0" smtClean="0">
                          <a:latin typeface="Helvetica" pitchFamily="34" charset="0"/>
                        </a:rPr>
                        <a:t>File</a:t>
                      </a:r>
                      <a:endParaRPr lang="en-US" sz="2800" dirty="0">
                        <a:latin typeface="Helvetica" pitchFamily="34" charset="0"/>
                      </a:endParaRPr>
                    </a:p>
                  </a:txBody>
                  <a:tcPr/>
                </a:tc>
                <a:tc>
                  <a:txBody>
                    <a:bodyPr/>
                    <a:lstStyle/>
                    <a:p>
                      <a:pPr algn="r"/>
                      <a:r>
                        <a:rPr lang="en-US" sz="2800" dirty="0" smtClean="0">
                          <a:latin typeface="Helvetica" pitchFamily="34" charset="0"/>
                        </a:rPr>
                        <a:t>Total LOC</a:t>
                      </a:r>
                      <a:endParaRPr lang="en-US" sz="2800" dirty="0">
                        <a:latin typeface="Helvetica" pitchFamily="34" charset="0"/>
                      </a:endParaRPr>
                    </a:p>
                  </a:txBody>
                  <a:tcPr/>
                </a:tc>
                <a:tc>
                  <a:txBody>
                    <a:bodyPr/>
                    <a:lstStyle/>
                    <a:p>
                      <a:pPr algn="r"/>
                      <a:r>
                        <a:rPr lang="en-US" sz="2800" dirty="0" smtClean="0">
                          <a:latin typeface="Helvetica" pitchFamily="34" charset="0"/>
                        </a:rPr>
                        <a:t>Policy LOC</a:t>
                      </a:r>
                      <a:endParaRPr lang="en-US" sz="2800" dirty="0">
                        <a:latin typeface="Helvetica" pitchFamily="34" charset="0"/>
                      </a:endParaRPr>
                    </a:p>
                  </a:txBody>
                  <a:tcPr/>
                </a:tc>
              </a:tr>
              <a:tr h="484698">
                <a:tc>
                  <a:txBody>
                    <a:bodyPr/>
                    <a:lstStyle/>
                    <a:p>
                      <a:r>
                        <a:rPr lang="en-US" sz="2800" dirty="0" err="1" smtClean="0">
                          <a:solidFill>
                            <a:schemeClr val="accent3">
                              <a:lumMod val="75000"/>
                            </a:schemeClr>
                          </a:solidFill>
                          <a:latin typeface="Helvetica" pitchFamily="34" charset="0"/>
                        </a:rPr>
                        <a:t>ConfUser.scala</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212</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21</a:t>
                      </a:r>
                      <a:endParaRPr lang="en-US" sz="2800" dirty="0">
                        <a:solidFill>
                          <a:schemeClr val="accent3">
                            <a:lumMod val="75000"/>
                          </a:schemeClr>
                        </a:solidFill>
                        <a:latin typeface="Helvetica" pitchFamily="34" charset="0"/>
                      </a:endParaRPr>
                    </a:p>
                  </a:txBody>
                  <a:tcPr/>
                </a:tc>
              </a:tr>
              <a:tr h="484698">
                <a:tc>
                  <a:txBody>
                    <a:bodyPr/>
                    <a:lstStyle/>
                    <a:p>
                      <a:r>
                        <a:rPr lang="en-US" sz="2800" dirty="0" err="1" smtClean="0">
                          <a:solidFill>
                            <a:schemeClr val="accent3">
                              <a:lumMod val="75000"/>
                            </a:schemeClr>
                          </a:solidFill>
                          <a:latin typeface="Helvetica" pitchFamily="34" charset="0"/>
                        </a:rPr>
                        <a:t>PaperRecord.scala</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304</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75</a:t>
                      </a:r>
                      <a:endParaRPr lang="en-US" sz="2800" dirty="0">
                        <a:solidFill>
                          <a:schemeClr val="accent3">
                            <a:lumMod val="75000"/>
                          </a:schemeClr>
                        </a:solidFill>
                        <a:latin typeface="Helvetica" pitchFamily="34" charset="0"/>
                      </a:endParaRPr>
                    </a:p>
                  </a:txBody>
                  <a:tcPr/>
                </a:tc>
              </a:tr>
              <a:tr h="484698">
                <a:tc>
                  <a:txBody>
                    <a:bodyPr/>
                    <a:lstStyle/>
                    <a:p>
                      <a:r>
                        <a:rPr lang="en-US" sz="2800" dirty="0" err="1" smtClean="0">
                          <a:solidFill>
                            <a:schemeClr val="accent3">
                              <a:lumMod val="75000"/>
                            </a:schemeClr>
                          </a:solidFill>
                          <a:latin typeface="Helvetica" pitchFamily="34" charset="0"/>
                        </a:rPr>
                        <a:t>PaperReview.scala</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116</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32</a:t>
                      </a:r>
                      <a:endParaRPr lang="en-US" sz="2800" dirty="0">
                        <a:solidFill>
                          <a:schemeClr val="accent3">
                            <a:lumMod val="75000"/>
                          </a:schemeClr>
                        </a:solidFill>
                        <a:latin typeface="Helvetica" pitchFamily="34" charset="0"/>
                      </a:endParaRPr>
                    </a:p>
                  </a:txBody>
                  <a:tcPr/>
                </a:tc>
              </a:tr>
              <a:tr h="548474">
                <a:tc>
                  <a:txBody>
                    <a:bodyPr/>
                    <a:lstStyle/>
                    <a:p>
                      <a:r>
                        <a:rPr lang="en-US" sz="2800" dirty="0" err="1" smtClean="0">
                          <a:solidFill>
                            <a:schemeClr val="accent6"/>
                          </a:solidFill>
                          <a:latin typeface="Helvetica" pitchFamily="34" charset="0"/>
                        </a:rPr>
                        <a:t>ConfContext.scala</a:t>
                      </a:r>
                      <a:endParaRPr lang="en-US" sz="2800" dirty="0">
                        <a:solidFill>
                          <a:schemeClr val="accent6"/>
                        </a:solidFill>
                        <a:latin typeface="Helvetica" pitchFamily="34" charset="0"/>
                      </a:endParaRPr>
                    </a:p>
                  </a:txBody>
                  <a:tcPr/>
                </a:tc>
                <a:tc>
                  <a:txBody>
                    <a:bodyPr/>
                    <a:lstStyle/>
                    <a:p>
                      <a:pPr algn="r"/>
                      <a:r>
                        <a:rPr lang="en-US" sz="2800" dirty="0" smtClean="0">
                          <a:solidFill>
                            <a:schemeClr val="accent6"/>
                          </a:solidFill>
                          <a:latin typeface="Helvetica" pitchFamily="34" charset="0"/>
                        </a:rPr>
                        <a:t>6</a:t>
                      </a:r>
                      <a:endParaRPr lang="en-US" sz="2800" dirty="0">
                        <a:solidFill>
                          <a:schemeClr val="accent6"/>
                        </a:solidFill>
                        <a:latin typeface="Helvetica" pitchFamily="34" charset="0"/>
                      </a:endParaRPr>
                    </a:p>
                  </a:txBody>
                  <a:tcPr/>
                </a:tc>
                <a:tc>
                  <a:txBody>
                    <a:bodyPr/>
                    <a:lstStyle/>
                    <a:p>
                      <a:pPr algn="r"/>
                      <a:r>
                        <a:rPr lang="en-US" sz="2800" dirty="0" smtClean="0">
                          <a:solidFill>
                            <a:schemeClr val="bg1">
                              <a:lumMod val="65000"/>
                            </a:schemeClr>
                          </a:solidFill>
                          <a:latin typeface="Helvetica" pitchFamily="34" charset="0"/>
                        </a:rPr>
                        <a:t>0</a:t>
                      </a:r>
                      <a:endParaRPr lang="en-US" sz="2800" dirty="0">
                        <a:solidFill>
                          <a:schemeClr val="bg1">
                            <a:lumMod val="65000"/>
                          </a:schemeClr>
                        </a:solidFill>
                        <a:latin typeface="Helvetica" pitchFamily="34" charset="0"/>
                      </a:endParaRPr>
                    </a:p>
                  </a:txBody>
                  <a:tcPr/>
                </a:tc>
              </a:tr>
              <a:tr h="573985">
                <a:tc>
                  <a:txBody>
                    <a:bodyPr/>
                    <a:lstStyle/>
                    <a:p>
                      <a:r>
                        <a:rPr lang="en-US" sz="2800" dirty="0" smtClean="0">
                          <a:solidFill>
                            <a:schemeClr val="tx2"/>
                          </a:solidFill>
                          <a:latin typeface="Helvetica" pitchFamily="34" charset="0"/>
                        </a:rPr>
                        <a:t>Backend + </a:t>
                      </a:r>
                      <a:r>
                        <a:rPr lang="en-US" sz="2800" dirty="0" err="1" smtClean="0">
                          <a:solidFill>
                            <a:schemeClr val="tx2"/>
                          </a:solidFill>
                          <a:latin typeface="Helvetica" pitchFamily="34" charset="0"/>
                        </a:rPr>
                        <a:t>Squeryl</a:t>
                      </a:r>
                      <a:endParaRPr lang="en-US" sz="2800" dirty="0">
                        <a:solidFill>
                          <a:schemeClr val="tx2"/>
                        </a:solidFill>
                        <a:latin typeface="Helvetica" pitchFamily="34" charset="0"/>
                      </a:endParaRPr>
                    </a:p>
                  </a:txBody>
                  <a:tcPr/>
                </a:tc>
                <a:tc>
                  <a:txBody>
                    <a:bodyPr/>
                    <a:lstStyle/>
                    <a:p>
                      <a:pPr algn="r"/>
                      <a:r>
                        <a:rPr lang="en-US" sz="2800" dirty="0" smtClean="0">
                          <a:solidFill>
                            <a:schemeClr val="tx2"/>
                          </a:solidFill>
                          <a:latin typeface="Helvetica" pitchFamily="34" charset="0"/>
                        </a:rPr>
                        <a:t>800</a:t>
                      </a:r>
                      <a:endParaRPr lang="en-US" sz="2800" dirty="0">
                        <a:solidFill>
                          <a:schemeClr val="tx2"/>
                        </a:solidFill>
                        <a:latin typeface="Helvetica" pitchFamily="34" charset="0"/>
                      </a:endParaRPr>
                    </a:p>
                  </a:txBody>
                  <a:tcPr/>
                </a:tc>
                <a:tc>
                  <a:txBody>
                    <a:bodyPr/>
                    <a:lstStyle/>
                    <a:p>
                      <a:pPr algn="r"/>
                      <a:r>
                        <a:rPr lang="en-US" sz="2800" dirty="0" smtClean="0">
                          <a:solidFill>
                            <a:schemeClr val="bg1">
                              <a:lumMod val="65000"/>
                            </a:schemeClr>
                          </a:solidFill>
                          <a:latin typeface="Helvetica" pitchFamily="34" charset="0"/>
                        </a:rPr>
                        <a:t>0</a:t>
                      </a:r>
                      <a:endParaRPr lang="en-US" sz="2800" dirty="0">
                        <a:solidFill>
                          <a:schemeClr val="bg1">
                            <a:lumMod val="65000"/>
                          </a:schemeClr>
                        </a:solidFill>
                        <a:latin typeface="Helvetica" pitchFamily="34" charset="0"/>
                      </a:endParaRPr>
                    </a:p>
                  </a:txBody>
                  <a:tcPr/>
                </a:tc>
              </a:tr>
              <a:tr h="573985">
                <a:tc>
                  <a:txBody>
                    <a:bodyPr/>
                    <a:lstStyle/>
                    <a:p>
                      <a:r>
                        <a:rPr lang="en-US" sz="2800" dirty="0" smtClean="0">
                          <a:solidFill>
                            <a:schemeClr val="tx2"/>
                          </a:solidFill>
                          <a:latin typeface="Helvetica" pitchFamily="34" charset="0"/>
                        </a:rPr>
                        <a:t>Frontend</a:t>
                      </a:r>
                      <a:r>
                        <a:rPr lang="en-US" sz="2800" baseline="0" dirty="0" smtClean="0">
                          <a:solidFill>
                            <a:schemeClr val="tx2"/>
                          </a:solidFill>
                          <a:latin typeface="Helvetica" pitchFamily="34" charset="0"/>
                        </a:rPr>
                        <a:t> (</a:t>
                      </a:r>
                      <a:r>
                        <a:rPr lang="en-US" sz="2800" baseline="0" dirty="0" err="1" smtClean="0">
                          <a:solidFill>
                            <a:schemeClr val="tx2"/>
                          </a:solidFill>
                          <a:latin typeface="Helvetica" pitchFamily="34" charset="0"/>
                        </a:rPr>
                        <a:t>Scalatra</a:t>
                      </a:r>
                      <a:r>
                        <a:rPr lang="en-US" sz="2800" baseline="0" dirty="0" smtClean="0">
                          <a:solidFill>
                            <a:schemeClr val="tx2"/>
                          </a:solidFill>
                          <a:latin typeface="Helvetica" pitchFamily="34" charset="0"/>
                        </a:rPr>
                        <a:t>)</a:t>
                      </a:r>
                      <a:endParaRPr lang="en-US" sz="2800" dirty="0">
                        <a:solidFill>
                          <a:schemeClr val="tx2"/>
                        </a:solidFill>
                        <a:latin typeface="Helvetica" pitchFamily="34" charset="0"/>
                      </a:endParaRPr>
                    </a:p>
                  </a:txBody>
                  <a:tcPr/>
                </a:tc>
                <a:tc>
                  <a:txBody>
                    <a:bodyPr/>
                    <a:lstStyle/>
                    <a:p>
                      <a:pPr algn="r"/>
                      <a:r>
                        <a:rPr lang="en-US" sz="2800" dirty="0" smtClean="0">
                          <a:solidFill>
                            <a:schemeClr val="tx2"/>
                          </a:solidFill>
                          <a:latin typeface="Helvetica" pitchFamily="34" charset="0"/>
                        </a:rPr>
                        <a:t>629</a:t>
                      </a:r>
                      <a:endParaRPr lang="en-US" sz="2800" dirty="0">
                        <a:solidFill>
                          <a:schemeClr val="tx2"/>
                        </a:solidFill>
                        <a:latin typeface="Helvetica" pitchFamily="34" charset="0"/>
                      </a:endParaRPr>
                    </a:p>
                  </a:txBody>
                  <a:tcPr/>
                </a:tc>
                <a:tc>
                  <a:txBody>
                    <a:bodyPr/>
                    <a:lstStyle/>
                    <a:p>
                      <a:pPr algn="r"/>
                      <a:r>
                        <a:rPr lang="en-US" sz="2800" dirty="0" smtClean="0">
                          <a:solidFill>
                            <a:schemeClr val="bg1">
                              <a:lumMod val="65000"/>
                            </a:schemeClr>
                          </a:solidFill>
                          <a:latin typeface="Helvetica" pitchFamily="34" charset="0"/>
                        </a:rPr>
                        <a:t>0</a:t>
                      </a:r>
                      <a:endParaRPr lang="en-US" sz="2800" dirty="0">
                        <a:solidFill>
                          <a:schemeClr val="bg1">
                            <a:lumMod val="65000"/>
                          </a:schemeClr>
                        </a:solidFill>
                        <a:latin typeface="Helvetica" pitchFamily="34" charset="0"/>
                      </a:endParaRPr>
                    </a:p>
                  </a:txBody>
                  <a:tcPr/>
                </a:tc>
              </a:tr>
              <a:tr h="573985">
                <a:tc>
                  <a:txBody>
                    <a:bodyPr/>
                    <a:lstStyle/>
                    <a:p>
                      <a:r>
                        <a:rPr lang="en-US" sz="2800" dirty="0" smtClean="0">
                          <a:solidFill>
                            <a:schemeClr val="tx2"/>
                          </a:solidFill>
                          <a:latin typeface="Helvetica" pitchFamily="34" charset="0"/>
                        </a:rPr>
                        <a:t>Frontend (SSP)</a:t>
                      </a:r>
                      <a:endParaRPr lang="en-US" sz="2800" dirty="0">
                        <a:solidFill>
                          <a:schemeClr val="tx2"/>
                        </a:solidFill>
                        <a:latin typeface="Helvetica" pitchFamily="34" charset="0"/>
                      </a:endParaRPr>
                    </a:p>
                  </a:txBody>
                  <a:tcPr/>
                </a:tc>
                <a:tc>
                  <a:txBody>
                    <a:bodyPr/>
                    <a:lstStyle/>
                    <a:p>
                      <a:pPr algn="r"/>
                      <a:r>
                        <a:rPr lang="en-US" sz="2800" dirty="0" smtClean="0">
                          <a:solidFill>
                            <a:schemeClr val="tx2"/>
                          </a:solidFill>
                          <a:latin typeface="Helvetica" pitchFamily="34" charset="0"/>
                        </a:rPr>
                        <a:t>798</a:t>
                      </a:r>
                      <a:endParaRPr lang="en-US" sz="2800" dirty="0">
                        <a:solidFill>
                          <a:schemeClr val="tx2"/>
                        </a:solidFill>
                        <a:latin typeface="Helvetic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lumMod val="65000"/>
                            </a:schemeClr>
                          </a:solidFill>
                          <a:latin typeface="Helvetica" pitchFamily="34" charset="0"/>
                        </a:rPr>
                        <a:t>0</a:t>
                      </a:r>
                    </a:p>
                  </a:txBody>
                  <a:tcPr/>
                </a:tc>
              </a:tr>
              <a:tr h="484698">
                <a:tc>
                  <a:txBody>
                    <a:bodyPr/>
                    <a:lstStyle/>
                    <a:p>
                      <a:r>
                        <a:rPr lang="en-US" sz="2800" b="1" dirty="0" smtClean="0">
                          <a:latin typeface="Helvetica" pitchFamily="34" charset="0"/>
                        </a:rPr>
                        <a:t>Total</a:t>
                      </a:r>
                      <a:endParaRPr lang="en-US" sz="2800" b="1" dirty="0">
                        <a:latin typeface="Helvetica" pitchFamily="34" charset="0"/>
                      </a:endParaRPr>
                    </a:p>
                  </a:txBody>
                  <a:tcPr/>
                </a:tc>
                <a:tc>
                  <a:txBody>
                    <a:bodyPr/>
                    <a:lstStyle/>
                    <a:p>
                      <a:pPr algn="r"/>
                      <a:r>
                        <a:rPr lang="en-US" sz="2800" b="1" dirty="0" smtClean="0">
                          <a:latin typeface="Helvetica" pitchFamily="34" charset="0"/>
                        </a:rPr>
                        <a:t>2865</a:t>
                      </a:r>
                      <a:endParaRPr lang="en-US" sz="2800" b="1" dirty="0">
                        <a:latin typeface="Helvetica" pitchFamily="34" charset="0"/>
                      </a:endParaRPr>
                    </a:p>
                  </a:txBody>
                  <a:tcPr/>
                </a:tc>
                <a:tc>
                  <a:txBody>
                    <a:bodyPr/>
                    <a:lstStyle/>
                    <a:p>
                      <a:pPr algn="r"/>
                      <a:r>
                        <a:rPr lang="en-US" sz="2800" b="1" dirty="0" smtClean="0">
                          <a:latin typeface="Helvetica" pitchFamily="34" charset="0"/>
                        </a:rPr>
                        <a:t>128</a:t>
                      </a:r>
                      <a:endParaRPr lang="en-US" sz="2800" b="1" dirty="0">
                        <a:latin typeface="Helvetica" pitchFamily="34" charset="0"/>
                      </a:endParaRPr>
                    </a:p>
                  </a:txBody>
                  <a:tcPr/>
                </a:tc>
              </a:tr>
            </a:tbl>
          </a:graphicData>
        </a:graphic>
      </p:graphicFrame>
      <p:sp>
        <p:nvSpPr>
          <p:cNvPr id="13" name="Slide Number Placeholder 12"/>
          <p:cNvSpPr>
            <a:spLocks noGrp="1"/>
          </p:cNvSpPr>
          <p:nvPr>
            <p:ph type="sldNum" sz="quarter" idx="12"/>
          </p:nvPr>
        </p:nvSpPr>
        <p:spPr/>
        <p:txBody>
          <a:bodyPr/>
          <a:lstStyle/>
          <a:p>
            <a:fld id="{AE215CCB-3876-432A-9723-473B512A9DFC}" type="slidenum">
              <a:rPr lang="en-US" smtClean="0"/>
              <a:pPr/>
              <a:t>23</a:t>
            </a:fld>
            <a:endParaRPr lang="en-US" dirty="0"/>
          </a:p>
        </p:txBody>
      </p:sp>
      <p:sp>
        <p:nvSpPr>
          <p:cNvPr id="19" name="Footer Placeholder 18"/>
          <p:cNvSpPr>
            <a:spLocks noGrp="1"/>
          </p:cNvSpPr>
          <p:nvPr>
            <p:ph type="ftr" sz="quarter" idx="11"/>
          </p:nvPr>
        </p:nvSpPr>
        <p:spPr/>
        <p:txBody>
          <a:bodyPr/>
          <a:lstStyle/>
          <a:p>
            <a:r>
              <a:rPr lang="en-US" dirty="0" smtClean="0"/>
              <a:t>Jean Yang / Jeeves</a:t>
            </a:r>
            <a:endParaRPr lang="en-US" dirty="0"/>
          </a:p>
        </p:txBody>
      </p:sp>
      <p:sp>
        <p:nvSpPr>
          <p:cNvPr id="3" name="Oval 2"/>
          <p:cNvSpPr/>
          <p:nvPr/>
        </p:nvSpPr>
        <p:spPr>
          <a:xfrm>
            <a:off x="7696200" y="5638800"/>
            <a:ext cx="990600" cy="762000"/>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 name="TextBox 3"/>
          <p:cNvSpPr txBox="1"/>
          <p:nvPr/>
        </p:nvSpPr>
        <p:spPr>
          <a:xfrm>
            <a:off x="6705600" y="5758190"/>
            <a:ext cx="1219200" cy="523220"/>
          </a:xfrm>
          <a:prstGeom prst="rect">
            <a:avLst/>
          </a:prstGeom>
          <a:noFill/>
        </p:spPr>
        <p:txBody>
          <a:bodyPr wrap="square" rtlCol="0">
            <a:spAutoFit/>
          </a:bodyPr>
          <a:lstStyle/>
          <a:p>
            <a:r>
              <a:rPr lang="en-US" sz="2800" b="1" dirty="0" smtClean="0">
                <a:solidFill>
                  <a:schemeClr val="accent3">
                    <a:lumMod val="50000"/>
                  </a:schemeClr>
                </a:solidFill>
                <a:latin typeface="Helvetica" pitchFamily="34" charset="0"/>
              </a:rPr>
              <a:t>&lt; 5%</a:t>
            </a:r>
            <a:endParaRPr lang="en-US" sz="2800" b="1" dirty="0">
              <a:solidFill>
                <a:schemeClr val="accent3">
                  <a:lumMod val="50000"/>
                </a:schemeClr>
              </a:solidFill>
              <a:latin typeface="Helvetica" pitchFamily="34" charset="0"/>
            </a:endParaRPr>
          </a:p>
        </p:txBody>
      </p:sp>
    </p:spTree>
    <p:custDataLst>
      <p:tags r:id="rId1"/>
    </p:custDataLst>
    <p:extLst>
      <p:ext uri="{BB962C8B-B14F-4D97-AF65-F5344CB8AC3E}">
        <p14:creationId xmlns:p14="http://schemas.microsoft.com/office/powerpoint/2010/main" val="1696823687"/>
      </p:ext>
    </p:extLst>
  </p:cSld>
  <p:clrMapOvr>
    <a:masterClrMapping/>
  </p:clrMapOvr>
  <mc:AlternateContent xmlns:mc="http://schemas.openxmlformats.org/markup-compatibility/2006" xmlns:p14="http://schemas.microsoft.com/office/powerpoint/2010/main">
    <mc:Choice Requires="p14">
      <p:transition spd="slow" p14:dur="2000" advTm="45622"/>
    </mc:Choice>
    <mc:Fallback xmlns="">
      <p:transition spd="slow" advTm="456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24</a:t>
            </a:fld>
            <a:endParaRPr lang="en-US" dirty="0"/>
          </a:p>
        </p:txBody>
      </p:sp>
      <p:sp>
        <p:nvSpPr>
          <p:cNvPr id="6" name="Can 5"/>
          <p:cNvSpPr/>
          <p:nvPr/>
        </p:nvSpPr>
        <p:spPr>
          <a:xfrm>
            <a:off x="5316168" y="1524001"/>
            <a:ext cx="1600200" cy="1447799"/>
          </a:xfrm>
          <a:prstGeom prst="can">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SQL</a:t>
            </a:r>
          </a:p>
          <a:p>
            <a:pPr algn="ctr"/>
            <a:r>
              <a:rPr lang="en-US" sz="2400" dirty="0" smtClean="0">
                <a:solidFill>
                  <a:schemeClr val="tx1"/>
                </a:solidFill>
                <a:latin typeface="Helvetica" pitchFamily="34" charset="0"/>
              </a:rPr>
              <a:t>(</a:t>
            </a:r>
            <a:r>
              <a:rPr lang="en-US" sz="2400" dirty="0" err="1" smtClean="0">
                <a:solidFill>
                  <a:schemeClr val="tx1"/>
                </a:solidFill>
                <a:latin typeface="Helvetica" pitchFamily="34" charset="0"/>
              </a:rPr>
              <a:t>Squeryl</a:t>
            </a:r>
            <a:r>
              <a:rPr lang="en-US" sz="2400" dirty="0" smtClean="0">
                <a:solidFill>
                  <a:schemeClr val="tx1"/>
                </a:solidFill>
                <a:latin typeface="Helvetica" pitchFamily="34" charset="0"/>
              </a:rPr>
              <a:t>)</a:t>
            </a:r>
            <a:endParaRPr lang="en-US" sz="2400" dirty="0">
              <a:solidFill>
                <a:schemeClr val="tx1"/>
              </a:solidFill>
              <a:latin typeface="Helvetica" pitchFamily="34" charset="0"/>
            </a:endParaRPr>
          </a:p>
        </p:txBody>
      </p:sp>
      <p:sp>
        <p:nvSpPr>
          <p:cNvPr id="7" name="Rectangle 6"/>
          <p:cNvSpPr/>
          <p:nvPr/>
        </p:nvSpPr>
        <p:spPr>
          <a:xfrm>
            <a:off x="2565400" y="1524000"/>
            <a:ext cx="2086584" cy="1447800"/>
          </a:xfrm>
          <a:prstGeom prst="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dirty="0" smtClean="0">
                <a:solidFill>
                  <a:schemeClr val="tx1"/>
                </a:solidFill>
                <a:latin typeface="Helvetica" pitchFamily="34" charset="0"/>
              </a:rPr>
              <a:t>Embedded DSL</a:t>
            </a:r>
            <a:endParaRPr lang="en-US" sz="2400" dirty="0">
              <a:solidFill>
                <a:schemeClr val="tx1"/>
              </a:solidFill>
              <a:latin typeface="Helvetica" pitchFamily="34" charset="0"/>
            </a:endParaRPr>
          </a:p>
        </p:txBody>
      </p:sp>
      <p:sp>
        <p:nvSpPr>
          <p:cNvPr id="8" name="Flowchart: Internal Storage 7"/>
          <p:cNvSpPr/>
          <p:nvPr/>
        </p:nvSpPr>
        <p:spPr>
          <a:xfrm>
            <a:off x="304800" y="1645938"/>
            <a:ext cx="1600200" cy="1188709"/>
          </a:xfrm>
          <a:prstGeom prst="flowChartInternalStorag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Helvetica" pitchFamily="34" charset="0"/>
              </a:rPr>
              <a:t>Scalatra</a:t>
            </a:r>
            <a:r>
              <a:rPr lang="en-US" sz="2400" dirty="0" smtClean="0">
                <a:solidFill>
                  <a:schemeClr val="tx1"/>
                </a:solidFill>
                <a:latin typeface="Helvetica" pitchFamily="34" charset="0"/>
              </a:rPr>
              <a:t> frontend</a:t>
            </a:r>
            <a:endParaRPr lang="en-US" sz="2400" dirty="0">
              <a:solidFill>
                <a:schemeClr val="tx1"/>
              </a:solidFill>
              <a:latin typeface="Helvetica" pitchFamily="34" charset="0"/>
            </a:endParaRPr>
          </a:p>
        </p:txBody>
      </p:sp>
      <p:sp>
        <p:nvSpPr>
          <p:cNvPr id="9" name="Up-Down Arrow 8"/>
          <p:cNvSpPr/>
          <p:nvPr/>
        </p:nvSpPr>
        <p:spPr>
          <a:xfrm rot="16200000">
            <a:off x="4791684" y="1920247"/>
            <a:ext cx="381000" cy="667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0" name="Up-Down Arrow 9"/>
          <p:cNvSpPr/>
          <p:nvPr/>
        </p:nvSpPr>
        <p:spPr>
          <a:xfrm rot="16200000">
            <a:off x="2035784" y="1954563"/>
            <a:ext cx="381000" cy="667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1" name="Picture 4" descr="http://upload.wikimedia.org/wikipedia/en/8/85/Scal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84957"/>
            <a:ext cx="2028826" cy="573498"/>
          </a:xfrm>
          <a:prstGeom prst="rect">
            <a:avLst/>
          </a:prstGeom>
          <a:noFill/>
          <a:extLst>
            <a:ext uri="{909E8E84-426E-40DD-AFC4-6F175D3DCCD1}">
              <a14:hiddenFill xmlns:a14="http://schemas.microsoft.com/office/drawing/2010/main">
                <a:solidFill>
                  <a:srgbClr val="FFFFFF"/>
                </a:solidFill>
              </a14:hiddenFill>
            </a:ext>
          </a:extLst>
        </p:spPr>
      </p:pic>
      <p:sp>
        <p:nvSpPr>
          <p:cNvPr id="13" name="Can 12"/>
          <p:cNvSpPr/>
          <p:nvPr/>
        </p:nvSpPr>
        <p:spPr>
          <a:xfrm>
            <a:off x="7221168" y="4786661"/>
            <a:ext cx="1600200" cy="1447799"/>
          </a:xfrm>
          <a:prstGeom prst="can">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Helvetica" pitchFamily="34" charset="0"/>
              </a:rPr>
              <a:t>PostGre</a:t>
            </a:r>
            <a:endParaRPr lang="en-US" sz="2400" dirty="0" smtClean="0">
              <a:solidFill>
                <a:schemeClr val="tx1"/>
              </a:solidFill>
              <a:latin typeface="Helvetica" pitchFamily="34" charset="0"/>
            </a:endParaRPr>
          </a:p>
          <a:p>
            <a:pPr algn="ctr"/>
            <a:r>
              <a:rPr lang="en-US" sz="2400" dirty="0" smtClean="0">
                <a:solidFill>
                  <a:schemeClr val="tx1"/>
                </a:solidFill>
                <a:latin typeface="Helvetica" pitchFamily="34" charset="0"/>
              </a:rPr>
              <a:t>SQL</a:t>
            </a:r>
            <a:endParaRPr lang="en-US" sz="2400" dirty="0">
              <a:solidFill>
                <a:schemeClr val="tx1"/>
              </a:solidFill>
              <a:latin typeface="Helvetica" pitchFamily="34" charset="0"/>
            </a:endParaRPr>
          </a:p>
        </p:txBody>
      </p:sp>
      <p:sp>
        <p:nvSpPr>
          <p:cNvPr id="14" name="Rectangle 13"/>
          <p:cNvSpPr/>
          <p:nvPr/>
        </p:nvSpPr>
        <p:spPr>
          <a:xfrm>
            <a:off x="4470400" y="4787900"/>
            <a:ext cx="2086584" cy="1446560"/>
          </a:xfrm>
          <a:prstGeom prst="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dirty="0" smtClean="0">
                <a:solidFill>
                  <a:schemeClr val="tx1"/>
                </a:solidFill>
                <a:latin typeface="Helvetica" pitchFamily="34" charset="0"/>
              </a:rPr>
              <a:t>Embedded DSL</a:t>
            </a:r>
            <a:endParaRPr lang="en-US" sz="2400" dirty="0">
              <a:solidFill>
                <a:schemeClr val="tx1"/>
              </a:solidFill>
              <a:latin typeface="Helvetica" pitchFamily="34" charset="0"/>
            </a:endParaRPr>
          </a:p>
        </p:txBody>
      </p:sp>
      <p:sp>
        <p:nvSpPr>
          <p:cNvPr id="15" name="Flowchart: Internal Storage 14"/>
          <p:cNvSpPr/>
          <p:nvPr/>
        </p:nvSpPr>
        <p:spPr>
          <a:xfrm>
            <a:off x="2209800" y="4908598"/>
            <a:ext cx="1600200" cy="1188709"/>
          </a:xfrm>
          <a:prstGeom prst="flowChartInternalStorag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Helvetica" pitchFamily="34" charset="0"/>
              </a:rPr>
              <a:t>Django</a:t>
            </a:r>
            <a:r>
              <a:rPr lang="en-US" sz="2400" dirty="0" smtClean="0">
                <a:solidFill>
                  <a:schemeClr val="tx1"/>
                </a:solidFill>
                <a:latin typeface="Helvetica" pitchFamily="34" charset="0"/>
              </a:rPr>
              <a:t> frontend</a:t>
            </a:r>
            <a:endParaRPr lang="en-US" sz="2400" dirty="0">
              <a:solidFill>
                <a:schemeClr val="tx1"/>
              </a:solidFill>
              <a:latin typeface="Helvetica" pitchFamily="34" charset="0"/>
            </a:endParaRPr>
          </a:p>
        </p:txBody>
      </p:sp>
      <p:sp>
        <p:nvSpPr>
          <p:cNvPr id="16" name="Up-Down Arrow 15"/>
          <p:cNvSpPr/>
          <p:nvPr/>
        </p:nvSpPr>
        <p:spPr>
          <a:xfrm rot="16200000">
            <a:off x="6696684" y="5182907"/>
            <a:ext cx="381000" cy="667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7" name="Up-Down Arrow 16"/>
          <p:cNvSpPr/>
          <p:nvPr/>
        </p:nvSpPr>
        <p:spPr>
          <a:xfrm rot="16200000">
            <a:off x="3940784" y="5217223"/>
            <a:ext cx="381000" cy="667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2" name="Picture 2" descr="http://img2.nairaland.com/attachments/693947_python-logo_png26f0333ad80ad765dabb1115dde489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724400"/>
            <a:ext cx="2514600" cy="84932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8"/>
          <p:cNvSpPr>
            <a:spLocks noGrp="1"/>
          </p:cNvSpPr>
          <p:nvPr>
            <p:ph type="title"/>
          </p:nvPr>
        </p:nvSpPr>
        <p:spPr/>
        <p:txBody>
          <a:bodyPr/>
          <a:lstStyle/>
          <a:p>
            <a:r>
              <a:rPr lang="en-US" dirty="0" smtClean="0"/>
              <a:t>Jeeves Frameworks</a:t>
            </a:r>
            <a:endParaRPr lang="en-US" dirty="0"/>
          </a:p>
        </p:txBody>
      </p:sp>
      <p:sp>
        <p:nvSpPr>
          <p:cNvPr id="26" name="Rectangle 25"/>
          <p:cNvSpPr/>
          <p:nvPr/>
        </p:nvSpPr>
        <p:spPr>
          <a:xfrm>
            <a:off x="4267200" y="3505200"/>
            <a:ext cx="2416784" cy="723280"/>
          </a:xfrm>
          <a:prstGeom prst="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400" dirty="0" smtClean="0">
                <a:solidFill>
                  <a:schemeClr val="tx1"/>
                </a:solidFill>
                <a:latin typeface="Helvetica" pitchFamily="34" charset="0"/>
              </a:rPr>
              <a:t>Python-Jeeves</a:t>
            </a:r>
            <a:endParaRPr lang="en-US" sz="2400" dirty="0">
              <a:solidFill>
                <a:schemeClr val="tx1"/>
              </a:solidFill>
              <a:latin typeface="Helvetica" pitchFamily="34" charset="0"/>
            </a:endParaRPr>
          </a:p>
        </p:txBody>
      </p:sp>
      <p:sp>
        <p:nvSpPr>
          <p:cNvPr id="27" name="Down Arrow 26"/>
          <p:cNvSpPr/>
          <p:nvPr/>
        </p:nvSpPr>
        <p:spPr>
          <a:xfrm>
            <a:off x="5257800" y="4228480"/>
            <a:ext cx="495300" cy="55818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19400" y="4262735"/>
            <a:ext cx="2514600" cy="461665"/>
          </a:xfrm>
          <a:prstGeom prst="rect">
            <a:avLst/>
          </a:prstGeom>
          <a:noFill/>
        </p:spPr>
        <p:txBody>
          <a:bodyPr wrap="square" rtlCol="0">
            <a:spAutoFit/>
          </a:bodyPr>
          <a:lstStyle/>
          <a:p>
            <a:r>
              <a:rPr lang="en-US" sz="2400" dirty="0" smtClean="0"/>
              <a:t>source transform</a:t>
            </a:r>
            <a:endParaRPr lang="en-US" sz="2400" dirty="0"/>
          </a:p>
        </p:txBody>
      </p:sp>
    </p:spTree>
    <p:extLst>
      <p:ext uri="{BB962C8B-B14F-4D97-AF65-F5344CB8AC3E}">
        <p14:creationId xmlns:p14="http://schemas.microsoft.com/office/powerpoint/2010/main" val="21526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6" grpId="0" animBg="1"/>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25</a:t>
            </a:fld>
            <a:endParaRPr lang="en-US" dirty="0"/>
          </a:p>
        </p:txBody>
      </p:sp>
      <p:sp>
        <p:nvSpPr>
          <p:cNvPr id="25"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tx1"/>
                </a:solidFill>
                <a:latin typeface="Helvetica" pitchFamily="34" charset="0"/>
                <a:ea typeface="+mj-ea"/>
                <a:cs typeface="Helvetica" pitchFamily="34" charset="0"/>
              </a:defRPr>
            </a:lvl1pPr>
          </a:lstStyle>
          <a:p>
            <a:r>
              <a:rPr lang="en-US" dirty="0" smtClean="0"/>
              <a:t>What about inputs?</a:t>
            </a:r>
            <a:endParaRPr lang="en-US" dirty="0"/>
          </a:p>
        </p:txBody>
      </p:sp>
      <p:sp>
        <p:nvSpPr>
          <p:cNvPr id="27" name="TextBox 26"/>
          <p:cNvSpPr txBox="1"/>
          <p:nvPr/>
        </p:nvSpPr>
        <p:spPr>
          <a:xfrm>
            <a:off x="190443" y="4724400"/>
            <a:ext cx="1447686" cy="369332"/>
          </a:xfrm>
          <a:prstGeom prst="rect">
            <a:avLst/>
          </a:prstGeom>
          <a:noFill/>
        </p:spPr>
        <p:txBody>
          <a:bodyPr wrap="square" rtlCol="0">
            <a:spAutoFit/>
          </a:bodyPr>
          <a:lstStyle/>
          <a:p>
            <a:pPr algn="ctr"/>
            <a:r>
              <a:rPr lang="en-US" dirty="0" smtClean="0"/>
              <a:t>Reviewer A</a:t>
            </a:r>
            <a:endParaRPr lang="en-US" dirty="0"/>
          </a:p>
        </p:txBody>
      </p:sp>
      <p:sp>
        <p:nvSpPr>
          <p:cNvPr id="28" name="Down Arrow 27"/>
          <p:cNvSpPr/>
          <p:nvPr/>
        </p:nvSpPr>
        <p:spPr>
          <a:xfrm rot="16200000">
            <a:off x="2381614" y="367701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9" name="Rectangle 28"/>
          <p:cNvSpPr/>
          <p:nvPr/>
        </p:nvSpPr>
        <p:spPr>
          <a:xfrm>
            <a:off x="2971800" y="2667000"/>
            <a:ext cx="2133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Reviews</a:t>
            </a:r>
            <a:endParaRPr lang="en-US" sz="3200" dirty="0">
              <a:solidFill>
                <a:schemeClr val="tx1"/>
              </a:solidFill>
            </a:endParaRPr>
          </a:p>
        </p:txBody>
      </p:sp>
      <p:pic>
        <p:nvPicPr>
          <p:cNvPr id="30"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994"/>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31" name="Down Arrow 30"/>
          <p:cNvSpPr/>
          <p:nvPr/>
        </p:nvSpPr>
        <p:spPr>
          <a:xfrm rot="13984978">
            <a:off x="5417953" y="301699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2" name="Down Arrow 31"/>
          <p:cNvSpPr/>
          <p:nvPr/>
        </p:nvSpPr>
        <p:spPr>
          <a:xfrm rot="18514284">
            <a:off x="5417343" y="4294612"/>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33" name="Picture 7" descr="C:\Users\jeanyang\AppData\Local\Microsoft\Windows\Temporary Internet Files\Content.IE5\QK0TT9RD\MC90043260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05718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638129" y="4461597"/>
            <a:ext cx="1066800" cy="12642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review</a:t>
            </a:r>
            <a:endParaRPr lang="en-US" sz="2400" dirty="0">
              <a:solidFill>
                <a:schemeClr val="tx1"/>
              </a:solidFill>
            </a:endParaRPr>
          </a:p>
        </p:txBody>
      </p:sp>
      <p:sp>
        <p:nvSpPr>
          <p:cNvPr id="35" name="TextBox 34"/>
          <p:cNvSpPr txBox="1"/>
          <p:nvPr/>
        </p:nvSpPr>
        <p:spPr>
          <a:xfrm>
            <a:off x="7163142" y="6031468"/>
            <a:ext cx="1447686" cy="369332"/>
          </a:xfrm>
          <a:prstGeom prst="rect">
            <a:avLst/>
          </a:prstGeom>
          <a:noFill/>
        </p:spPr>
        <p:txBody>
          <a:bodyPr wrap="square" rtlCol="0">
            <a:spAutoFit/>
          </a:bodyPr>
          <a:lstStyle/>
          <a:p>
            <a:pPr algn="ctr"/>
            <a:r>
              <a:rPr lang="en-US" dirty="0" smtClean="0"/>
              <a:t>Reviewer B</a:t>
            </a:r>
            <a:endParaRPr lang="en-US" dirty="0"/>
          </a:p>
        </p:txBody>
      </p:sp>
      <p:sp>
        <p:nvSpPr>
          <p:cNvPr id="36" name="Rectangle 35"/>
          <p:cNvSpPr/>
          <p:nvPr/>
        </p:nvSpPr>
        <p:spPr>
          <a:xfrm>
            <a:off x="5943600" y="4450730"/>
            <a:ext cx="1066800" cy="12642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review</a:t>
            </a:r>
            <a:endParaRPr lang="en-US" sz="2400" dirty="0">
              <a:solidFill>
                <a:schemeClr val="tx1"/>
              </a:solidFill>
            </a:endParaRPr>
          </a:p>
        </p:txBody>
      </p:sp>
      <p:sp>
        <p:nvSpPr>
          <p:cNvPr id="37" name="Rectangle 36"/>
          <p:cNvSpPr/>
          <p:nvPr/>
        </p:nvSpPr>
        <p:spPr>
          <a:xfrm>
            <a:off x="5943600" y="2286000"/>
            <a:ext cx="1066800" cy="1264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pic>
        <p:nvPicPr>
          <p:cNvPr id="38" name="Picture 8" descr="C:\Users\jeanyang\AppData\Local\Microsoft\Windows\Temporary Internet Files\Content.IE5\2BKJ7OOT\MC9004316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699" y="438756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239000" y="3810000"/>
            <a:ext cx="1447686" cy="369332"/>
          </a:xfrm>
          <a:prstGeom prst="rect">
            <a:avLst/>
          </a:prstGeom>
          <a:noFill/>
        </p:spPr>
        <p:txBody>
          <a:bodyPr wrap="square" rtlCol="0">
            <a:spAutoFit/>
          </a:bodyPr>
          <a:lstStyle/>
          <a:p>
            <a:pPr algn="ctr"/>
            <a:r>
              <a:rPr lang="en-US" dirty="0" smtClean="0"/>
              <a:t>Author</a:t>
            </a:r>
            <a:endParaRPr lang="en-US" dirty="0"/>
          </a:p>
        </p:txBody>
      </p:sp>
    </p:spTree>
    <p:extLst>
      <p:ext uri="{BB962C8B-B14F-4D97-AF65-F5344CB8AC3E}">
        <p14:creationId xmlns:p14="http://schemas.microsoft.com/office/powerpoint/2010/main" val="150103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26</a:t>
            </a:fld>
            <a:endParaRPr lang="en-US" dirty="0"/>
          </a:p>
        </p:txBody>
      </p:sp>
      <p:sp>
        <p:nvSpPr>
          <p:cNvPr id="7" name="TextBox 6"/>
          <p:cNvSpPr txBox="1"/>
          <p:nvPr/>
        </p:nvSpPr>
        <p:spPr>
          <a:xfrm>
            <a:off x="190443" y="4724400"/>
            <a:ext cx="1447686" cy="369332"/>
          </a:xfrm>
          <a:prstGeom prst="rect">
            <a:avLst/>
          </a:prstGeom>
          <a:noFill/>
        </p:spPr>
        <p:txBody>
          <a:bodyPr wrap="square" rtlCol="0">
            <a:spAutoFit/>
          </a:bodyPr>
          <a:lstStyle/>
          <a:p>
            <a:pPr algn="ctr"/>
            <a:r>
              <a:rPr lang="en-US" dirty="0" smtClean="0"/>
              <a:t>Reviewer A</a:t>
            </a:r>
            <a:endParaRPr lang="en-US" dirty="0"/>
          </a:p>
        </p:txBody>
      </p:sp>
      <p:sp>
        <p:nvSpPr>
          <p:cNvPr id="10" name="Down Arrow 9"/>
          <p:cNvSpPr/>
          <p:nvPr/>
        </p:nvSpPr>
        <p:spPr>
          <a:xfrm rot="16200000">
            <a:off x="2381614" y="367701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p:nvSpPr>
        <p:spPr>
          <a:xfrm>
            <a:off x="2971800" y="2667000"/>
            <a:ext cx="2133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Reviews</a:t>
            </a:r>
            <a:endParaRPr lang="en-US" sz="3200" dirty="0">
              <a:solidFill>
                <a:schemeClr val="tx1"/>
              </a:solidFill>
            </a:endParaRPr>
          </a:p>
        </p:txBody>
      </p:sp>
      <p:pic>
        <p:nvPicPr>
          <p:cNvPr id="1029"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994"/>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rot="13984978">
            <a:off x="5417953" y="301699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5" name="Down Arrow 14"/>
          <p:cNvSpPr/>
          <p:nvPr/>
        </p:nvSpPr>
        <p:spPr>
          <a:xfrm rot="18514284">
            <a:off x="5417343" y="4294612"/>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031" name="Picture 7" descr="C:\Users\jeanyang\AppData\Local\Microsoft\Windows\Temporary Internet Files\Content.IE5\QK0TT9RD\MC90043260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05718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638129" y="4461597"/>
            <a:ext cx="1066800" cy="12642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review</a:t>
            </a:r>
            <a:endParaRPr lang="en-US" sz="2400" dirty="0">
              <a:solidFill>
                <a:schemeClr val="tx1"/>
              </a:solidFill>
            </a:endParaRPr>
          </a:p>
        </p:txBody>
      </p:sp>
      <p:sp>
        <p:nvSpPr>
          <p:cNvPr id="19" name="TextBox 18"/>
          <p:cNvSpPr txBox="1"/>
          <p:nvPr/>
        </p:nvSpPr>
        <p:spPr>
          <a:xfrm>
            <a:off x="7163142" y="6031468"/>
            <a:ext cx="1447686" cy="369332"/>
          </a:xfrm>
          <a:prstGeom prst="rect">
            <a:avLst/>
          </a:prstGeom>
          <a:noFill/>
        </p:spPr>
        <p:txBody>
          <a:bodyPr wrap="square" rtlCol="0">
            <a:spAutoFit/>
          </a:bodyPr>
          <a:lstStyle/>
          <a:p>
            <a:pPr algn="ctr"/>
            <a:r>
              <a:rPr lang="en-US" dirty="0" smtClean="0"/>
              <a:t>Reviewer B</a:t>
            </a:r>
            <a:endParaRPr lang="en-US" dirty="0"/>
          </a:p>
        </p:txBody>
      </p:sp>
      <p:sp>
        <p:nvSpPr>
          <p:cNvPr id="20" name="Rectangle 19"/>
          <p:cNvSpPr/>
          <p:nvPr/>
        </p:nvSpPr>
        <p:spPr>
          <a:xfrm>
            <a:off x="5943600" y="4450730"/>
            <a:ext cx="1066800" cy="12642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review</a:t>
            </a:r>
            <a:endParaRPr lang="en-US" sz="2400" dirty="0">
              <a:solidFill>
                <a:schemeClr val="tx1"/>
              </a:solidFill>
            </a:endParaRPr>
          </a:p>
        </p:txBody>
      </p:sp>
      <p:sp>
        <p:nvSpPr>
          <p:cNvPr id="21" name="Rectangle 20"/>
          <p:cNvSpPr/>
          <p:nvPr/>
        </p:nvSpPr>
        <p:spPr>
          <a:xfrm>
            <a:off x="5943600" y="2286000"/>
            <a:ext cx="1066800" cy="12642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Old review</a:t>
            </a:r>
            <a:endParaRPr lang="en-US" sz="2400" dirty="0">
              <a:solidFill>
                <a:schemeClr val="tx1"/>
              </a:solidFill>
            </a:endParaRPr>
          </a:p>
        </p:txBody>
      </p:sp>
      <p:pic>
        <p:nvPicPr>
          <p:cNvPr id="1032" name="Picture 8" descr="C:\Users\jeanyang\AppData\Local\Microsoft\Windows\Temporary Internet Files\Content.IE5\2BKJ7OOT\MC9004316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699" y="438756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39000" y="3810000"/>
            <a:ext cx="1447686" cy="369332"/>
          </a:xfrm>
          <a:prstGeom prst="rect">
            <a:avLst/>
          </a:prstGeom>
          <a:noFill/>
        </p:spPr>
        <p:txBody>
          <a:bodyPr wrap="square" rtlCol="0">
            <a:spAutoFit/>
          </a:bodyPr>
          <a:lstStyle/>
          <a:p>
            <a:pPr algn="ctr"/>
            <a:r>
              <a:rPr lang="en-US" dirty="0" smtClean="0"/>
              <a:t>Author</a:t>
            </a:r>
            <a:endParaRPr lang="en-US" dirty="0"/>
          </a:p>
        </p:txBody>
      </p:sp>
      <p:sp>
        <p:nvSpPr>
          <p:cNvPr id="2" name="Title 1"/>
          <p:cNvSpPr>
            <a:spLocks noGrp="1"/>
          </p:cNvSpPr>
          <p:nvPr>
            <p:ph type="title"/>
          </p:nvPr>
        </p:nvSpPr>
        <p:spPr>
          <a:xfrm>
            <a:off x="457200" y="274638"/>
            <a:ext cx="8229600" cy="1630362"/>
          </a:xfrm>
        </p:spPr>
        <p:txBody>
          <a:bodyPr/>
          <a:lstStyle/>
          <a:p>
            <a:r>
              <a:rPr lang="en-US" dirty="0" smtClean="0"/>
              <a:t>Storing multiple versions?</a:t>
            </a:r>
            <a:endParaRPr lang="en-US" dirty="0"/>
          </a:p>
        </p:txBody>
      </p:sp>
    </p:spTree>
    <p:extLst>
      <p:ext uri="{BB962C8B-B14F-4D97-AF65-F5344CB8AC3E}">
        <p14:creationId xmlns:p14="http://schemas.microsoft.com/office/powerpoint/2010/main" val="3703731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27</a:t>
            </a:fld>
            <a:endParaRPr lang="en-US" dirty="0"/>
          </a:p>
        </p:txBody>
      </p:sp>
      <p:sp>
        <p:nvSpPr>
          <p:cNvPr id="22" name="Down Arrow 21"/>
          <p:cNvSpPr/>
          <p:nvPr/>
        </p:nvSpPr>
        <p:spPr>
          <a:xfrm rot="16200000">
            <a:off x="2381614" y="367701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4" name="Rectangle 23"/>
          <p:cNvSpPr/>
          <p:nvPr/>
        </p:nvSpPr>
        <p:spPr>
          <a:xfrm>
            <a:off x="2971800" y="2667000"/>
            <a:ext cx="2133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Scores</a:t>
            </a:r>
            <a:endParaRPr lang="en-US" sz="3200" dirty="0">
              <a:solidFill>
                <a:schemeClr val="tx1"/>
              </a:solidFill>
            </a:endParaRPr>
          </a:p>
        </p:txBody>
      </p:sp>
      <p:sp>
        <p:nvSpPr>
          <p:cNvPr id="25" name="Down Arrow 24"/>
          <p:cNvSpPr/>
          <p:nvPr/>
        </p:nvSpPr>
        <p:spPr>
          <a:xfrm rot="16200000">
            <a:off x="5417953" y="367701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Down Arrow 25"/>
          <p:cNvSpPr/>
          <p:nvPr/>
        </p:nvSpPr>
        <p:spPr>
          <a:xfrm rot="18514284">
            <a:off x="5417343" y="4751812"/>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27" name="Picture 7" descr="C:\Users\jeanyang\AppData\Local\Microsoft\Windows\Temporary Internet Files\Content.IE5\QK0TT9RD\MC9004326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714" y="3288268"/>
            <a:ext cx="1295286" cy="12952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638129" y="4461597"/>
            <a:ext cx="1066800" cy="948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score</a:t>
            </a:r>
            <a:endParaRPr lang="en-US" sz="2400" dirty="0">
              <a:solidFill>
                <a:schemeClr val="tx1"/>
              </a:solidFill>
            </a:endParaRPr>
          </a:p>
        </p:txBody>
      </p:sp>
      <p:sp>
        <p:nvSpPr>
          <p:cNvPr id="30" name="Rectangle 29"/>
          <p:cNvSpPr/>
          <p:nvPr/>
        </p:nvSpPr>
        <p:spPr>
          <a:xfrm>
            <a:off x="6096114" y="5029200"/>
            <a:ext cx="10668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score</a:t>
            </a:r>
            <a:endParaRPr lang="en-US" sz="2400" dirty="0">
              <a:solidFill>
                <a:schemeClr val="tx1"/>
              </a:solidFill>
            </a:endParaRPr>
          </a:p>
        </p:txBody>
      </p:sp>
      <p:sp>
        <p:nvSpPr>
          <p:cNvPr id="31" name="Rectangle 30"/>
          <p:cNvSpPr/>
          <p:nvPr/>
        </p:nvSpPr>
        <p:spPr>
          <a:xfrm>
            <a:off x="6096000" y="3516868"/>
            <a:ext cx="1066800" cy="8832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Old score</a:t>
            </a:r>
            <a:endParaRPr lang="en-US" sz="2400" dirty="0">
              <a:solidFill>
                <a:schemeClr val="tx1"/>
              </a:solidFill>
            </a:endParaRPr>
          </a:p>
        </p:txBody>
      </p:sp>
      <p:pic>
        <p:nvPicPr>
          <p:cNvPr id="32" name="Picture 8" descr="C:\Users\jeanyang\AppData\Local\Microsoft\Windows\Temporary Internet Files\Content.IE5\2BKJ7OOT\MC9004316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714" y="4909066"/>
            <a:ext cx="1307068" cy="13070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010400" y="4507468"/>
            <a:ext cx="1447686" cy="369332"/>
          </a:xfrm>
          <a:prstGeom prst="rect">
            <a:avLst/>
          </a:prstGeom>
          <a:noFill/>
        </p:spPr>
        <p:txBody>
          <a:bodyPr wrap="square" rtlCol="0">
            <a:spAutoFit/>
          </a:bodyPr>
          <a:lstStyle/>
          <a:p>
            <a:pPr algn="ctr"/>
            <a:r>
              <a:rPr lang="en-US" dirty="0" smtClean="0"/>
              <a:t>User</a:t>
            </a:r>
            <a:endParaRPr lang="en-US" dirty="0"/>
          </a:p>
        </p:txBody>
      </p:sp>
      <p:sp>
        <p:nvSpPr>
          <p:cNvPr id="34" name="TextBox 33"/>
          <p:cNvSpPr txBox="1"/>
          <p:nvPr/>
        </p:nvSpPr>
        <p:spPr>
          <a:xfrm>
            <a:off x="190443" y="4724400"/>
            <a:ext cx="1447686" cy="369332"/>
          </a:xfrm>
          <a:prstGeom prst="rect">
            <a:avLst/>
          </a:prstGeom>
          <a:noFill/>
        </p:spPr>
        <p:txBody>
          <a:bodyPr wrap="square" rtlCol="0">
            <a:spAutoFit/>
          </a:bodyPr>
          <a:lstStyle/>
          <a:p>
            <a:pPr algn="ctr"/>
            <a:r>
              <a:rPr lang="en-US" dirty="0" smtClean="0"/>
              <a:t>User</a:t>
            </a:r>
            <a:endParaRPr lang="en-US" dirty="0"/>
          </a:p>
        </p:txBody>
      </p:sp>
      <p:pic>
        <p:nvPicPr>
          <p:cNvPr id="35" name="Picture 5" descr="C:\Users\jeanyang\AppData\Local\Microsoft\Windows\Temporary Internet Files\Content.IE5\0PWR2WQD\MC90043161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16994"/>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010514" y="6031468"/>
            <a:ext cx="1447686" cy="369332"/>
          </a:xfrm>
          <a:prstGeom prst="rect">
            <a:avLst/>
          </a:prstGeom>
          <a:noFill/>
        </p:spPr>
        <p:txBody>
          <a:bodyPr wrap="square" rtlCol="0">
            <a:spAutoFit/>
          </a:bodyPr>
          <a:lstStyle/>
          <a:p>
            <a:pPr algn="ctr"/>
            <a:r>
              <a:rPr lang="en-US" dirty="0" smtClean="0"/>
              <a:t>User</a:t>
            </a:r>
            <a:endParaRPr lang="en-US" dirty="0"/>
          </a:p>
        </p:txBody>
      </p:sp>
      <p:sp>
        <p:nvSpPr>
          <p:cNvPr id="37" name="Down Arrow 36"/>
          <p:cNvSpPr/>
          <p:nvPr/>
        </p:nvSpPr>
        <p:spPr>
          <a:xfrm rot="13808692">
            <a:off x="5417342" y="2565716"/>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8" name="Rectangle 37"/>
          <p:cNvSpPr/>
          <p:nvPr/>
        </p:nvSpPr>
        <p:spPr>
          <a:xfrm>
            <a:off x="6096000" y="1905000"/>
            <a:ext cx="1066800" cy="883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sz="2400" dirty="0">
              <a:solidFill>
                <a:schemeClr val="tx1"/>
              </a:solidFill>
            </a:endParaRPr>
          </a:p>
        </p:txBody>
      </p:sp>
      <p:pic>
        <p:nvPicPr>
          <p:cNvPr id="5123" name="Picture 3" descr="C:\Users\jeanyang\AppData\Local\Microsoft\Windows\Temporary Internet Files\Content.IE5\0PWR2WQD\MC90043395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714" y="1600832"/>
            <a:ext cx="1371372" cy="137137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010400" y="2907268"/>
            <a:ext cx="1447686" cy="369332"/>
          </a:xfrm>
          <a:prstGeom prst="rect">
            <a:avLst/>
          </a:prstGeom>
          <a:noFill/>
        </p:spPr>
        <p:txBody>
          <a:bodyPr wrap="square" rtlCol="0">
            <a:spAutoFit/>
          </a:bodyPr>
          <a:lstStyle/>
          <a:p>
            <a:pPr algn="ctr"/>
            <a:r>
              <a:rPr lang="en-US" dirty="0" smtClean="0"/>
              <a:t>User</a:t>
            </a:r>
            <a:endParaRPr lang="en-US" dirty="0"/>
          </a:p>
        </p:txBody>
      </p:sp>
      <p:sp>
        <p:nvSpPr>
          <p:cNvPr id="40" name="Title 1"/>
          <p:cNvSpPr>
            <a:spLocks noGrp="1"/>
          </p:cNvSpPr>
          <p:nvPr>
            <p:ph type="title"/>
          </p:nvPr>
        </p:nvSpPr>
        <p:spPr>
          <a:xfrm>
            <a:off x="457200" y="274638"/>
            <a:ext cx="8229600" cy="1630362"/>
          </a:xfrm>
        </p:spPr>
        <p:txBody>
          <a:bodyPr/>
          <a:lstStyle/>
          <a:p>
            <a:r>
              <a:rPr lang="en-US" dirty="0" smtClean="0"/>
              <a:t>When viewers specify trust…</a:t>
            </a:r>
            <a:endParaRPr lang="en-US" dirty="0"/>
          </a:p>
        </p:txBody>
      </p:sp>
      <p:sp>
        <p:nvSpPr>
          <p:cNvPr id="11" name="Oval 10"/>
          <p:cNvSpPr/>
          <p:nvPr/>
        </p:nvSpPr>
        <p:spPr>
          <a:xfrm>
            <a:off x="152400" y="2971800"/>
            <a:ext cx="1562157" cy="21219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1676400"/>
            <a:ext cx="2552529" cy="1200329"/>
          </a:xfrm>
          <a:prstGeom prst="rect">
            <a:avLst/>
          </a:prstGeom>
          <a:noFill/>
        </p:spPr>
        <p:txBody>
          <a:bodyPr wrap="square" rtlCol="0">
            <a:spAutoFit/>
          </a:bodyPr>
          <a:lstStyle/>
          <a:p>
            <a:r>
              <a:rPr lang="en-US" sz="2400" dirty="0" smtClean="0">
                <a:solidFill>
                  <a:srgbClr val="C00000"/>
                </a:solidFill>
              </a:rPr>
              <a:t>Need to additionally track who is writing…</a:t>
            </a:r>
            <a:endParaRPr lang="en-US" sz="2400" dirty="0">
              <a:solidFill>
                <a:srgbClr val="C00000"/>
              </a:solidFill>
            </a:endParaRPr>
          </a:p>
        </p:txBody>
      </p:sp>
    </p:spTree>
    <p:extLst>
      <p:ext uri="{BB962C8B-B14F-4D97-AF65-F5344CB8AC3E}">
        <p14:creationId xmlns:p14="http://schemas.microsoft.com/office/powerpoint/2010/main" val="23124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Low-level mechanism</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28</a:t>
            </a:fld>
            <a:endParaRPr lang="en-US" dirty="0"/>
          </a:p>
        </p:txBody>
      </p:sp>
      <p:sp>
        <p:nvSpPr>
          <p:cNvPr id="6" name="Rectangle 5"/>
          <p:cNvSpPr/>
          <p:nvPr/>
        </p:nvSpPr>
        <p:spPr>
          <a:xfrm>
            <a:off x="2209800" y="1981200"/>
            <a:ext cx="31242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rPr>
              <a:t>Mutable State</a:t>
            </a:r>
            <a:endParaRPr lang="en-US" sz="2400" dirty="0">
              <a:solidFill>
                <a:schemeClr val="tx1"/>
              </a:solidFill>
            </a:endParaRPr>
          </a:p>
        </p:txBody>
      </p:sp>
      <p:sp>
        <p:nvSpPr>
          <p:cNvPr id="7" name="Rectangle 6"/>
          <p:cNvSpPr/>
          <p:nvPr/>
        </p:nvSpPr>
        <p:spPr>
          <a:xfrm>
            <a:off x="2209800" y="2514600"/>
            <a:ext cx="3124200" cy="4572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rPr>
              <a:t>42</a:t>
            </a:r>
            <a:endParaRPr lang="en-US" sz="2400" dirty="0">
              <a:solidFill>
                <a:schemeClr val="tx1"/>
              </a:solidFill>
            </a:endParaRPr>
          </a:p>
        </p:txBody>
      </p:sp>
      <p:sp>
        <p:nvSpPr>
          <p:cNvPr id="8" name="Rectangle 7"/>
          <p:cNvSpPr/>
          <p:nvPr/>
        </p:nvSpPr>
        <p:spPr>
          <a:xfrm>
            <a:off x="2209800" y="2971800"/>
            <a:ext cx="3124200" cy="4572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rPr>
              <a:t>42</a:t>
            </a:r>
            <a:endParaRPr lang="en-US" sz="2400" dirty="0">
              <a:solidFill>
                <a:schemeClr val="tx1"/>
              </a:solidFill>
            </a:endParaRPr>
          </a:p>
        </p:txBody>
      </p:sp>
      <p:sp>
        <p:nvSpPr>
          <p:cNvPr id="9" name="Rectangle 8"/>
          <p:cNvSpPr/>
          <p:nvPr/>
        </p:nvSpPr>
        <p:spPr>
          <a:xfrm>
            <a:off x="2209800" y="3429000"/>
            <a:ext cx="3124200" cy="4572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rPr>
              <a:t>42</a:t>
            </a:r>
            <a:endParaRPr lang="en-US" sz="2400" dirty="0">
              <a:solidFill>
                <a:schemeClr val="tx1"/>
              </a:solidFill>
            </a:endParaRPr>
          </a:p>
        </p:txBody>
      </p:sp>
      <p:sp>
        <p:nvSpPr>
          <p:cNvPr id="26" name="TextBox 25"/>
          <p:cNvSpPr txBox="1"/>
          <p:nvPr/>
        </p:nvSpPr>
        <p:spPr>
          <a:xfrm>
            <a:off x="5486400" y="2510135"/>
            <a:ext cx="609600" cy="461665"/>
          </a:xfrm>
          <a:prstGeom prst="rect">
            <a:avLst/>
          </a:prstGeom>
          <a:noFill/>
        </p:spPr>
        <p:txBody>
          <a:bodyPr wrap="square" rtlCol="0">
            <a:spAutoFit/>
          </a:bodyPr>
          <a:lstStyle/>
          <a:p>
            <a:r>
              <a:rPr lang="en-US" sz="2400" dirty="0" smtClean="0"/>
              <a:t>p</a:t>
            </a:r>
            <a:r>
              <a:rPr lang="en-US" sz="2400" baseline="-25000" dirty="0" smtClean="0"/>
              <a:t>1</a:t>
            </a:r>
            <a:endParaRPr lang="en-US" sz="2400" baseline="-25000" dirty="0"/>
          </a:p>
        </p:txBody>
      </p:sp>
      <p:sp>
        <p:nvSpPr>
          <p:cNvPr id="27" name="TextBox 26"/>
          <p:cNvSpPr txBox="1"/>
          <p:nvPr/>
        </p:nvSpPr>
        <p:spPr>
          <a:xfrm>
            <a:off x="5486400" y="2967335"/>
            <a:ext cx="609600" cy="461665"/>
          </a:xfrm>
          <a:prstGeom prst="rect">
            <a:avLst/>
          </a:prstGeom>
          <a:noFill/>
        </p:spPr>
        <p:txBody>
          <a:bodyPr wrap="square" rtlCol="0">
            <a:spAutoFit/>
          </a:bodyPr>
          <a:lstStyle/>
          <a:p>
            <a:r>
              <a:rPr lang="en-US" sz="2400" dirty="0" smtClean="0"/>
              <a:t>p</a:t>
            </a:r>
            <a:r>
              <a:rPr lang="en-US" sz="2400" baseline="-25000" dirty="0"/>
              <a:t>2</a:t>
            </a:r>
          </a:p>
        </p:txBody>
      </p:sp>
      <p:sp>
        <p:nvSpPr>
          <p:cNvPr id="28" name="TextBox 27"/>
          <p:cNvSpPr txBox="1"/>
          <p:nvPr/>
        </p:nvSpPr>
        <p:spPr>
          <a:xfrm>
            <a:off x="5486400" y="3424535"/>
            <a:ext cx="609600" cy="461665"/>
          </a:xfrm>
          <a:prstGeom prst="rect">
            <a:avLst/>
          </a:prstGeom>
          <a:noFill/>
        </p:spPr>
        <p:txBody>
          <a:bodyPr wrap="square" rtlCol="0">
            <a:spAutoFit/>
          </a:bodyPr>
          <a:lstStyle/>
          <a:p>
            <a:r>
              <a:rPr lang="en-US" sz="2400" dirty="0" smtClean="0"/>
              <a:t>p</a:t>
            </a:r>
            <a:r>
              <a:rPr lang="en-US" sz="2400" baseline="-25000" dirty="0"/>
              <a:t>2</a:t>
            </a:r>
          </a:p>
        </p:txBody>
      </p:sp>
      <p:sp>
        <p:nvSpPr>
          <p:cNvPr id="29" name="TextBox 28"/>
          <p:cNvSpPr txBox="1"/>
          <p:nvPr/>
        </p:nvSpPr>
        <p:spPr>
          <a:xfrm>
            <a:off x="6172200" y="2514600"/>
            <a:ext cx="2133600" cy="1200329"/>
          </a:xfrm>
          <a:prstGeom prst="rect">
            <a:avLst/>
          </a:prstGeom>
          <a:noFill/>
        </p:spPr>
        <p:txBody>
          <a:bodyPr wrap="square" rtlCol="0">
            <a:spAutoFit/>
          </a:bodyPr>
          <a:lstStyle/>
          <a:p>
            <a:r>
              <a:rPr lang="en-US" sz="2400" dirty="0" smtClean="0"/>
              <a:t>Associate references with policies</a:t>
            </a:r>
            <a:endParaRPr lang="en-US" sz="2400" baseline="-25000" dirty="0"/>
          </a:p>
        </p:txBody>
      </p:sp>
      <p:sp>
        <p:nvSpPr>
          <p:cNvPr id="3" name="Oval 2"/>
          <p:cNvSpPr/>
          <p:nvPr/>
        </p:nvSpPr>
        <p:spPr>
          <a:xfrm>
            <a:off x="5397500" y="2514600"/>
            <a:ext cx="609600" cy="145226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5011578"/>
            <a:ext cx="8229600" cy="954107"/>
          </a:xfrm>
          <a:prstGeom prst="rect">
            <a:avLst/>
          </a:prstGeom>
          <a:noFill/>
        </p:spPr>
        <p:txBody>
          <a:bodyPr wrap="square" rtlCol="0">
            <a:spAutoFit/>
          </a:bodyPr>
          <a:lstStyle/>
          <a:p>
            <a:r>
              <a:rPr lang="en-US" sz="2800" b="1" dirty="0" err="1" smtClean="0">
                <a:solidFill>
                  <a:schemeClr val="accent3">
                    <a:lumMod val="75000"/>
                  </a:schemeClr>
                </a:solidFill>
                <a:latin typeface="Helvetica" pitchFamily="34" charset="0"/>
                <a:sym typeface="Mathematica1"/>
              </a:rPr>
              <a:t>wrestrict</a:t>
            </a:r>
            <a:r>
              <a:rPr lang="en-US" sz="2800" b="1" dirty="0" smtClean="0">
                <a:solidFill>
                  <a:schemeClr val="accent3">
                    <a:lumMod val="75000"/>
                  </a:schemeClr>
                </a:solidFill>
                <a:latin typeface="Helvetica" pitchFamily="34" charset="0"/>
                <a:sym typeface="Mathematica1"/>
              </a:rPr>
              <a:t> </a:t>
            </a:r>
            <a:r>
              <a:rPr lang="en-US" sz="2800" dirty="0" err="1" smtClean="0">
                <a:solidFill>
                  <a:schemeClr val="accent3">
                    <a:lumMod val="75000"/>
                  </a:schemeClr>
                </a:solidFill>
                <a:latin typeface="Symbol" pitchFamily="18" charset="2"/>
                <a:sym typeface="Mathematica1"/>
              </a:rPr>
              <a:t>l</a:t>
            </a:r>
            <a:r>
              <a:rPr lang="en-US" sz="2800" dirty="0" err="1" smtClean="0">
                <a:solidFill>
                  <a:schemeClr val="accent3">
                    <a:lumMod val="75000"/>
                  </a:schemeClr>
                </a:solidFill>
                <a:latin typeface="Helvetica" pitchFamily="34" charset="0"/>
                <a:sym typeface="Mathematica1"/>
              </a:rPr>
              <a:t>in.</a:t>
            </a:r>
            <a:r>
              <a:rPr lang="en-US" sz="2800" dirty="0" err="1" smtClean="0">
                <a:solidFill>
                  <a:schemeClr val="accent3">
                    <a:lumMod val="75000"/>
                  </a:schemeClr>
                </a:solidFill>
                <a:latin typeface="Symbol" pitchFamily="18" charset="2"/>
                <a:sym typeface="Mathematica1"/>
              </a:rPr>
              <a:t>l</a:t>
            </a:r>
            <a:r>
              <a:rPr lang="en-US" sz="2800" dirty="0" err="1" smtClean="0">
                <a:solidFill>
                  <a:schemeClr val="accent3">
                    <a:lumMod val="75000"/>
                  </a:schemeClr>
                </a:solidFill>
                <a:latin typeface="Helvetica" pitchFamily="34" charset="0"/>
                <a:sym typeface="Mathematica1"/>
              </a:rPr>
              <a:t>out</a:t>
            </a:r>
            <a:r>
              <a:rPr lang="en-US" sz="2800" dirty="0" smtClean="0">
                <a:solidFill>
                  <a:schemeClr val="accent3">
                    <a:lumMod val="75000"/>
                  </a:schemeClr>
                </a:solidFill>
                <a:latin typeface="Helvetica" pitchFamily="34" charset="0"/>
                <a:sym typeface="Mathematica1"/>
              </a:rPr>
              <a:t>.</a:t>
            </a:r>
          </a:p>
          <a:p>
            <a:r>
              <a:rPr lang="en-US" sz="2800" dirty="0">
                <a:solidFill>
                  <a:schemeClr val="accent3">
                    <a:lumMod val="75000"/>
                  </a:schemeClr>
                </a:solidFill>
                <a:latin typeface="Helvetica" pitchFamily="34" charset="0"/>
                <a:sym typeface="Mathematica1"/>
              </a:rPr>
              <a:t> </a:t>
            </a:r>
            <a:r>
              <a:rPr lang="en-US" sz="2800" dirty="0" smtClean="0">
                <a:solidFill>
                  <a:schemeClr val="accent3">
                    <a:lumMod val="75000"/>
                  </a:schemeClr>
                </a:solidFill>
                <a:latin typeface="Helvetica" pitchFamily="34" charset="0"/>
                <a:sym typeface="Mathematica1"/>
              </a:rPr>
              <a:t> ((in == </a:t>
            </a:r>
            <a:r>
              <a:rPr lang="en-US" sz="2800" dirty="0" err="1" smtClean="0">
                <a:solidFill>
                  <a:schemeClr val="accent3">
                    <a:lumMod val="75000"/>
                  </a:schemeClr>
                </a:solidFill>
                <a:latin typeface="Helvetica" pitchFamily="34" charset="0"/>
                <a:sym typeface="Mathematica1"/>
              </a:rPr>
              <a:t>alice</a:t>
            </a:r>
            <a:r>
              <a:rPr lang="en-US" sz="2800" dirty="0" smtClean="0">
                <a:solidFill>
                  <a:schemeClr val="accent3">
                    <a:lumMod val="75000"/>
                  </a:schemeClr>
                </a:solidFill>
                <a:latin typeface="Helvetica" pitchFamily="34" charset="0"/>
                <a:sym typeface="Mathematica1"/>
              </a:rPr>
              <a:t>) &amp;&amp; </a:t>
            </a:r>
            <a:r>
              <a:rPr lang="en-US" sz="2800" dirty="0" err="1" smtClean="0">
                <a:solidFill>
                  <a:schemeClr val="accent3">
                    <a:lumMod val="75000"/>
                  </a:schemeClr>
                </a:solidFill>
                <a:latin typeface="Helvetica" pitchFamily="34" charset="0"/>
                <a:sym typeface="Mathematica1"/>
              </a:rPr>
              <a:t>isFriends</a:t>
            </a:r>
            <a:r>
              <a:rPr lang="en-US" sz="2800" dirty="0" smtClean="0">
                <a:solidFill>
                  <a:schemeClr val="accent3">
                    <a:lumMod val="75000"/>
                  </a:schemeClr>
                </a:solidFill>
                <a:latin typeface="Helvetica" pitchFamily="34" charset="0"/>
                <a:sym typeface="Mathematica1"/>
              </a:rPr>
              <a:t> (out, </a:t>
            </a:r>
            <a:r>
              <a:rPr lang="en-US" sz="2800" dirty="0" err="1" smtClean="0">
                <a:solidFill>
                  <a:schemeClr val="accent3">
                    <a:lumMod val="75000"/>
                  </a:schemeClr>
                </a:solidFill>
                <a:latin typeface="Helvetica" pitchFamily="34" charset="0"/>
                <a:sym typeface="Mathematica1"/>
              </a:rPr>
              <a:t>alice</a:t>
            </a:r>
            <a:r>
              <a:rPr lang="en-US" sz="2800" dirty="0" smtClean="0">
                <a:solidFill>
                  <a:schemeClr val="accent3">
                    <a:lumMod val="75000"/>
                  </a:schemeClr>
                </a:solidFill>
                <a:latin typeface="Helvetica" pitchFamily="34" charset="0"/>
                <a:sym typeface="Mathematica1"/>
              </a:rPr>
              <a:t>))</a:t>
            </a:r>
            <a:endParaRPr lang="en-US" sz="2800" dirty="0">
              <a:solidFill>
                <a:schemeClr val="accent3">
                  <a:lumMod val="75000"/>
                </a:schemeClr>
              </a:solidFill>
              <a:latin typeface="Helvetica" pitchFamily="34" charset="0"/>
            </a:endParaRPr>
          </a:p>
        </p:txBody>
      </p:sp>
      <p:sp>
        <p:nvSpPr>
          <p:cNvPr id="15" name="TextBox 14"/>
          <p:cNvSpPr txBox="1"/>
          <p:nvPr/>
        </p:nvSpPr>
        <p:spPr>
          <a:xfrm>
            <a:off x="457200" y="4429780"/>
            <a:ext cx="8229600" cy="523220"/>
          </a:xfrm>
          <a:prstGeom prst="rect">
            <a:avLst/>
          </a:prstGeom>
          <a:noFill/>
        </p:spPr>
        <p:txBody>
          <a:bodyPr wrap="square" rtlCol="0">
            <a:spAutoFit/>
          </a:bodyPr>
          <a:lstStyle/>
          <a:p>
            <a:r>
              <a:rPr lang="en-US" sz="2800" b="1" dirty="0" err="1" smtClean="0">
                <a:solidFill>
                  <a:schemeClr val="accent3">
                    <a:lumMod val="75000"/>
                  </a:schemeClr>
                </a:solidFill>
                <a:latin typeface="Helvetica" pitchFamily="34" charset="0"/>
                <a:sym typeface="Mathematica1"/>
              </a:rPr>
              <a:t>wrestrict</a:t>
            </a:r>
            <a:r>
              <a:rPr lang="en-US" sz="2800" b="1" dirty="0" smtClean="0">
                <a:solidFill>
                  <a:schemeClr val="accent3">
                    <a:lumMod val="75000"/>
                  </a:schemeClr>
                </a:solidFill>
                <a:latin typeface="Helvetica" pitchFamily="34" charset="0"/>
                <a:sym typeface="Mathematica1"/>
              </a:rPr>
              <a:t> </a:t>
            </a:r>
            <a:r>
              <a:rPr lang="en-US" sz="2800" dirty="0" err="1" smtClean="0">
                <a:solidFill>
                  <a:schemeClr val="accent3">
                    <a:lumMod val="75000"/>
                  </a:schemeClr>
                </a:solidFill>
                <a:latin typeface="Symbol" pitchFamily="18" charset="2"/>
                <a:sym typeface="Mathematica1"/>
              </a:rPr>
              <a:t>l</a:t>
            </a:r>
            <a:r>
              <a:rPr lang="en-US" sz="2800" dirty="0" err="1" smtClean="0">
                <a:solidFill>
                  <a:schemeClr val="accent3">
                    <a:lumMod val="75000"/>
                  </a:schemeClr>
                </a:solidFill>
                <a:latin typeface="Helvetica" pitchFamily="34" charset="0"/>
                <a:sym typeface="Mathematica1"/>
              </a:rPr>
              <a:t>in.</a:t>
            </a:r>
            <a:r>
              <a:rPr lang="en-US" sz="2800" dirty="0" err="1" smtClean="0">
                <a:solidFill>
                  <a:schemeClr val="accent3">
                    <a:lumMod val="75000"/>
                  </a:schemeClr>
                </a:solidFill>
                <a:latin typeface="Symbol" pitchFamily="18" charset="2"/>
                <a:sym typeface="Mathematica1"/>
              </a:rPr>
              <a:t>l</a:t>
            </a:r>
            <a:r>
              <a:rPr lang="en-US" sz="2800" dirty="0" err="1" smtClean="0">
                <a:solidFill>
                  <a:schemeClr val="accent3">
                    <a:lumMod val="75000"/>
                  </a:schemeClr>
                </a:solidFill>
                <a:latin typeface="Helvetica" pitchFamily="34" charset="0"/>
                <a:sym typeface="Mathematica1"/>
              </a:rPr>
              <a:t>out</a:t>
            </a:r>
            <a:r>
              <a:rPr lang="en-US" sz="2800" dirty="0" smtClean="0">
                <a:solidFill>
                  <a:schemeClr val="accent3">
                    <a:lumMod val="75000"/>
                  </a:schemeClr>
                </a:solidFill>
                <a:latin typeface="Helvetica" pitchFamily="34" charset="0"/>
                <a:sym typeface="Mathematica1"/>
              </a:rPr>
              <a:t>.(</a:t>
            </a:r>
            <a:r>
              <a:rPr lang="en-US" sz="2800" dirty="0" err="1" smtClean="0">
                <a:solidFill>
                  <a:schemeClr val="accent3">
                    <a:lumMod val="75000"/>
                  </a:schemeClr>
                </a:solidFill>
                <a:latin typeface="Helvetica" pitchFamily="34" charset="0"/>
                <a:sym typeface="Mathematica1"/>
              </a:rPr>
              <a:t>isFriends</a:t>
            </a:r>
            <a:r>
              <a:rPr lang="en-US" sz="2800" dirty="0" smtClean="0">
                <a:solidFill>
                  <a:schemeClr val="accent3">
                    <a:lumMod val="75000"/>
                  </a:schemeClr>
                </a:solidFill>
                <a:latin typeface="Helvetica" pitchFamily="34" charset="0"/>
                <a:sym typeface="Mathematica1"/>
              </a:rPr>
              <a:t>(in, </a:t>
            </a:r>
            <a:r>
              <a:rPr lang="en-US" sz="2800" dirty="0" err="1" smtClean="0">
                <a:solidFill>
                  <a:schemeClr val="accent3">
                    <a:lumMod val="75000"/>
                  </a:schemeClr>
                </a:solidFill>
                <a:latin typeface="Helvetica" pitchFamily="34" charset="0"/>
                <a:sym typeface="Mathematica1"/>
              </a:rPr>
              <a:t>alice</a:t>
            </a:r>
            <a:r>
              <a:rPr lang="en-US" sz="2800" dirty="0" smtClean="0">
                <a:solidFill>
                  <a:schemeClr val="accent3">
                    <a:lumMod val="75000"/>
                  </a:schemeClr>
                </a:solidFill>
                <a:latin typeface="Helvetica" pitchFamily="34" charset="0"/>
                <a:sym typeface="Mathematica1"/>
              </a:rPr>
              <a:t>))</a:t>
            </a:r>
            <a:endParaRPr lang="en-US" sz="2800" dirty="0">
              <a:solidFill>
                <a:schemeClr val="accent3">
                  <a:lumMod val="75000"/>
                </a:schemeClr>
              </a:solidFill>
              <a:latin typeface="Helvetica" pitchFamily="34" charset="0"/>
            </a:endParaRPr>
          </a:p>
        </p:txBody>
      </p:sp>
    </p:spTree>
    <p:extLst>
      <p:ext uri="{BB962C8B-B14F-4D97-AF65-F5344CB8AC3E}">
        <p14:creationId xmlns:p14="http://schemas.microsoft.com/office/powerpoint/2010/main" val="10970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29</a:t>
            </a:fld>
            <a:endParaRPr lang="en-US" dirty="0"/>
          </a:p>
        </p:txBody>
      </p:sp>
      <p:sp>
        <p:nvSpPr>
          <p:cNvPr id="13" name="Down Arrow 12"/>
          <p:cNvSpPr/>
          <p:nvPr/>
        </p:nvSpPr>
        <p:spPr>
          <a:xfrm rot="2400657">
            <a:off x="3118801" y="2680054"/>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4" name="Down Arrow 13"/>
          <p:cNvSpPr/>
          <p:nvPr/>
        </p:nvSpPr>
        <p:spPr>
          <a:xfrm rot="19449904">
            <a:off x="5614980" y="267842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 name="Rounded Rectangle 2"/>
          <p:cNvSpPr/>
          <p:nvPr/>
        </p:nvSpPr>
        <p:spPr>
          <a:xfrm>
            <a:off x="838200" y="3352800"/>
            <a:ext cx="3505200" cy="23622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3">
                    <a:lumMod val="75000"/>
                  </a:schemeClr>
                </a:solidFill>
              </a:rPr>
              <a:t>Execution with writer’s inputs</a:t>
            </a:r>
            <a:endParaRPr lang="en-US" sz="2800" dirty="0">
              <a:solidFill>
                <a:schemeClr val="accent3">
                  <a:lumMod val="75000"/>
                </a:schemeClr>
              </a:solidFill>
            </a:endParaRPr>
          </a:p>
        </p:txBody>
      </p:sp>
      <p:sp>
        <p:nvSpPr>
          <p:cNvPr id="16" name="Rounded Rectangle 15"/>
          <p:cNvSpPr/>
          <p:nvPr/>
        </p:nvSpPr>
        <p:spPr>
          <a:xfrm>
            <a:off x="4876800" y="3352800"/>
            <a:ext cx="3505200" cy="23622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3">
                    <a:lumMod val="75000"/>
                  </a:schemeClr>
                </a:solidFill>
              </a:rPr>
              <a:t>Execution without writer’s inputs</a:t>
            </a:r>
            <a:endParaRPr lang="en-US" sz="2800" dirty="0">
              <a:solidFill>
                <a:schemeClr val="accent3">
                  <a:lumMod val="75000"/>
                </a:schemeClr>
              </a:solidFill>
            </a:endParaRPr>
          </a:p>
        </p:txBody>
      </p:sp>
      <p:pic>
        <p:nvPicPr>
          <p:cNvPr id="15"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98173"/>
            <a:ext cx="1345027" cy="13450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30365" y="1569478"/>
            <a:ext cx="1066800" cy="948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score</a:t>
            </a:r>
            <a:endParaRPr lang="en-US" sz="2400" dirty="0">
              <a:solidFill>
                <a:schemeClr val="tx1"/>
              </a:solidFill>
            </a:endParaRPr>
          </a:p>
        </p:txBody>
      </p:sp>
      <p:sp>
        <p:nvSpPr>
          <p:cNvPr id="18" name="Title 1"/>
          <p:cNvSpPr>
            <a:spLocks noGrp="1"/>
          </p:cNvSpPr>
          <p:nvPr>
            <p:ph type="title"/>
          </p:nvPr>
        </p:nvSpPr>
        <p:spPr>
          <a:xfrm>
            <a:off x="457200" y="274638"/>
            <a:ext cx="8229600" cy="1143000"/>
          </a:xfrm>
        </p:spPr>
        <p:txBody>
          <a:bodyPr/>
          <a:lstStyle/>
          <a:p>
            <a:r>
              <a:rPr lang="en-US" dirty="0" smtClean="0"/>
              <a:t>Guarantees</a:t>
            </a:r>
            <a:endParaRPr lang="en-US" dirty="0"/>
          </a:p>
        </p:txBody>
      </p:sp>
    </p:spTree>
    <p:extLst>
      <p:ext uri="{BB962C8B-B14F-4D97-AF65-F5344CB8AC3E}">
        <p14:creationId xmlns:p14="http://schemas.microsoft.com/office/powerpoint/2010/main" val="2782442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Many </a:t>
            </a:r>
            <a:r>
              <a:rPr lang="en-US" sz="4600" dirty="0" smtClean="0"/>
              <a:t>possible points </a:t>
            </a:r>
            <a:r>
              <a:rPr lang="en-US" sz="4600" dirty="0"/>
              <a:t>of failure.</a:t>
            </a:r>
          </a:p>
        </p:txBody>
      </p:sp>
      <p:sp>
        <p:nvSpPr>
          <p:cNvPr id="12" name="Rectangle 11"/>
          <p:cNvSpPr/>
          <p:nvPr/>
        </p:nvSpPr>
        <p:spPr>
          <a:xfrm>
            <a:off x="381000" y="2367905"/>
            <a:ext cx="3952875" cy="366459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sp>
        <p:nvSpPr>
          <p:cNvPr id="13" name="Rectangle 12"/>
          <p:cNvSpPr/>
          <p:nvPr/>
        </p:nvSpPr>
        <p:spPr>
          <a:xfrm>
            <a:off x="4810125" y="2367905"/>
            <a:ext cx="3810000" cy="3664595"/>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14" name="TextBox 13"/>
          <p:cNvSpPr txBox="1"/>
          <p:nvPr/>
        </p:nvSpPr>
        <p:spPr>
          <a:xfrm>
            <a:off x="4953000" y="3175000"/>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15" name="TextBox 14"/>
          <p:cNvSpPr txBox="1"/>
          <p:nvPr/>
        </p:nvSpPr>
        <p:spPr>
          <a:xfrm>
            <a:off x="4953000" y="4148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16" name="TextBox 15"/>
          <p:cNvSpPr txBox="1"/>
          <p:nvPr/>
        </p:nvSpPr>
        <p:spPr>
          <a:xfrm>
            <a:off x="4953000" y="5037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pic>
        <p:nvPicPr>
          <p:cNvPr id="17"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18" name="Line Callout 1 17"/>
          <p:cNvSpPr/>
          <p:nvPr/>
        </p:nvSpPr>
        <p:spPr>
          <a:xfrm>
            <a:off x="1987351"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0" name="TextBox 19"/>
          <p:cNvSpPr txBox="1"/>
          <p:nvPr/>
        </p:nvSpPr>
        <p:spPr>
          <a:xfrm>
            <a:off x="476250"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23" name="Line Callout 1 22"/>
          <p:cNvSpPr/>
          <p:nvPr/>
        </p:nvSpPr>
        <p:spPr>
          <a:xfrm>
            <a:off x="7429500" y="2633267"/>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4" name="TextBox 23"/>
          <p:cNvSpPr txBox="1"/>
          <p:nvPr/>
        </p:nvSpPr>
        <p:spPr>
          <a:xfrm>
            <a:off x="4810125" y="1651000"/>
            <a:ext cx="3810000" cy="495520"/>
          </a:xfrm>
          <a:prstGeom prst="rect">
            <a:avLst/>
          </a:prstGeom>
          <a:noFill/>
        </p:spPr>
        <p:txBody>
          <a:bodyPr wrap="square" lIns="64008" tIns="32004" rIns="64008" bIns="32004" rtlCol="0">
            <a:spAutoFit/>
          </a:bodyPr>
          <a:lstStyle/>
          <a:p>
            <a:pPr algn="ctr"/>
            <a:r>
              <a:rPr lang="en-US" sz="2800" b="1" dirty="0"/>
              <a:t>Implementation</a:t>
            </a:r>
          </a:p>
        </p:txBody>
      </p:sp>
      <p:sp>
        <p:nvSpPr>
          <p:cNvPr id="25" name="Line Callout 1 24"/>
          <p:cNvSpPr/>
          <p:nvPr/>
        </p:nvSpPr>
        <p:spPr>
          <a:xfrm>
            <a:off x="7429500" y="36325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6" name="Line Callout 1 25"/>
          <p:cNvSpPr/>
          <p:nvPr/>
        </p:nvSpPr>
        <p:spPr>
          <a:xfrm>
            <a:off x="7429500" y="45850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Tree>
    <p:extLst>
      <p:ext uri="{BB962C8B-B14F-4D97-AF65-F5344CB8AC3E}">
        <p14:creationId xmlns:p14="http://schemas.microsoft.com/office/powerpoint/2010/main" val="103783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Write Policy Case Studies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30</a:t>
            </a:fld>
            <a:endParaRPr lang="en-US" dirty="0"/>
          </a:p>
        </p:txBody>
      </p:sp>
      <p:pic>
        <p:nvPicPr>
          <p:cNvPr id="1026" name="Picture 2" descr="File:Battleship game boar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9050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rsa.com/wp-content/uploads/SID700-800_token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057400"/>
            <a:ext cx="1981200" cy="12209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3274271"/>
            <a:ext cx="2209800" cy="461665"/>
          </a:xfrm>
          <a:prstGeom prst="rect">
            <a:avLst/>
          </a:prstGeom>
          <a:noFill/>
        </p:spPr>
        <p:txBody>
          <a:bodyPr wrap="square" rtlCol="0">
            <a:spAutoFit/>
          </a:bodyPr>
          <a:lstStyle/>
          <a:p>
            <a:pPr algn="ctr"/>
            <a:r>
              <a:rPr lang="en-US" sz="2400" dirty="0" smtClean="0"/>
              <a:t>Authentication</a:t>
            </a:r>
            <a:endParaRPr lang="en-US" dirty="0"/>
          </a:p>
        </p:txBody>
      </p:sp>
      <p:sp>
        <p:nvSpPr>
          <p:cNvPr id="9" name="TextBox 8"/>
          <p:cNvSpPr txBox="1"/>
          <p:nvPr/>
        </p:nvSpPr>
        <p:spPr>
          <a:xfrm>
            <a:off x="6324600" y="3274271"/>
            <a:ext cx="2209800" cy="830997"/>
          </a:xfrm>
          <a:prstGeom prst="rect">
            <a:avLst/>
          </a:prstGeom>
          <a:noFill/>
        </p:spPr>
        <p:txBody>
          <a:bodyPr wrap="square" rtlCol="0">
            <a:spAutoFit/>
          </a:bodyPr>
          <a:lstStyle/>
          <a:p>
            <a:pPr algn="ctr"/>
            <a:r>
              <a:rPr lang="en-US" sz="2400" dirty="0" smtClean="0"/>
              <a:t>Battleship game</a:t>
            </a:r>
            <a:endParaRPr lang="en-US"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106209"/>
            <a:ext cx="2286000" cy="102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05200" y="3274271"/>
            <a:ext cx="2209800" cy="830997"/>
          </a:xfrm>
          <a:prstGeom prst="rect">
            <a:avLst/>
          </a:prstGeom>
          <a:noFill/>
        </p:spPr>
        <p:txBody>
          <a:bodyPr wrap="square" rtlCol="0">
            <a:spAutoFit/>
          </a:bodyPr>
          <a:lstStyle/>
          <a:p>
            <a:pPr algn="ctr"/>
            <a:r>
              <a:rPr lang="en-US" sz="2400" dirty="0" smtClean="0"/>
              <a:t>Conference management</a:t>
            </a:r>
            <a:endParaRPr lang="en-US" dirty="0"/>
          </a:p>
        </p:txBody>
      </p:sp>
      <p:sp>
        <p:nvSpPr>
          <p:cNvPr id="7" name="TextBox 6"/>
          <p:cNvSpPr txBox="1"/>
          <p:nvPr/>
        </p:nvSpPr>
        <p:spPr>
          <a:xfrm>
            <a:off x="609600" y="4464784"/>
            <a:ext cx="7843726" cy="1631216"/>
          </a:xfrm>
          <a:prstGeom prst="rect">
            <a:avLst/>
          </a:prstGeom>
          <a:noFill/>
        </p:spPr>
        <p:txBody>
          <a:bodyPr wrap="square" rtlCol="0">
            <a:spAutoFit/>
          </a:bodyPr>
          <a:lstStyle/>
          <a:p>
            <a:pPr algn="ctr"/>
            <a:r>
              <a:rPr lang="en-US" sz="2800" b="1" dirty="0" smtClean="0"/>
              <a:t>Notes</a:t>
            </a:r>
          </a:p>
          <a:p>
            <a:pPr marL="342900" indent="-342900" algn="ctr">
              <a:buFont typeface="Arial" panose="020B0604020202020204" pitchFamily="34" charset="0"/>
              <a:buChar char="•"/>
            </a:pPr>
            <a:r>
              <a:rPr lang="en-US" sz="2400" dirty="0" smtClean="0"/>
              <a:t>Support policies for confidentiality and integrity.</a:t>
            </a:r>
          </a:p>
          <a:p>
            <a:pPr marL="342900" indent="-342900" algn="ctr">
              <a:buFont typeface="Arial" panose="020B0604020202020204" pitchFamily="34" charset="0"/>
              <a:buChar char="•"/>
            </a:pPr>
            <a:r>
              <a:rPr lang="en-US" sz="2400" dirty="0" smtClean="0"/>
              <a:t>Policy-agnosticism good for encoding other policies, for instance game rules.</a:t>
            </a:r>
          </a:p>
        </p:txBody>
      </p:sp>
    </p:spTree>
    <p:extLst>
      <p:ext uri="{BB962C8B-B14F-4D97-AF65-F5344CB8AC3E}">
        <p14:creationId xmlns:p14="http://schemas.microsoft.com/office/powerpoint/2010/main" val="41854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57400" y="4953000"/>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31</a:t>
            </a:fld>
            <a:endParaRPr lang="en-US" dirty="0"/>
          </a:p>
        </p:txBody>
      </p:sp>
      <p:sp>
        <p:nvSpPr>
          <p:cNvPr id="6" name="Content Placeholder 2"/>
          <p:cNvSpPr>
            <a:spLocks noGrp="1"/>
          </p:cNvSpPr>
          <p:nvPr>
            <p:ph idx="1"/>
          </p:nvPr>
        </p:nvSpPr>
        <p:spPr>
          <a:xfrm>
            <a:off x="457200" y="1447800"/>
            <a:ext cx="8229600" cy="990600"/>
          </a:xfrm>
        </p:spPr>
        <p:txBody>
          <a:bodyPr>
            <a:normAutofit/>
          </a:bodyPr>
          <a:lstStyle/>
          <a:p>
            <a:pPr marL="0" indent="0">
              <a:buNone/>
            </a:pPr>
            <a:r>
              <a:rPr lang="en-US" sz="2400" b="1" dirty="0">
                <a:latin typeface="Courier New" panose="02070309020205020404" pitchFamily="49" charset="0"/>
                <a:cs typeface="Courier New" panose="02070309020205020404" pitchFamily="49" charset="0"/>
              </a:rPr>
              <a:t>s</a:t>
            </a:r>
            <a:r>
              <a:rPr lang="en-US" sz="2400" b="1" dirty="0" smtClean="0">
                <a:latin typeface="Courier New" panose="02070309020205020404" pitchFamily="49" charset="0"/>
                <a:cs typeface="Courier New" panose="02070309020205020404" pitchFamily="49" charset="0"/>
              </a:rPr>
              <a:t>elect * from papers</a:t>
            </a:r>
          </a:p>
          <a:p>
            <a:pPr marL="0" indent="0">
              <a:buNone/>
            </a:pPr>
            <a:r>
              <a:rPr lang="en-US" sz="2400" b="1" dirty="0" smtClean="0">
                <a:latin typeface="Courier New" panose="02070309020205020404" pitchFamily="49" charset="0"/>
                <a:cs typeface="Courier New" panose="02070309020205020404" pitchFamily="49" charset="0"/>
              </a:rPr>
              <a:t>where author = “Jean Yang”</a:t>
            </a:r>
            <a:endParaRPr lang="en-US" sz="2400" b="1" dirty="0">
              <a:latin typeface="Courier New" panose="02070309020205020404" pitchFamily="49" charset="0"/>
              <a:cs typeface="Courier New" panose="02070309020205020404" pitchFamily="49" charset="0"/>
            </a:endParaRPr>
          </a:p>
        </p:txBody>
      </p:sp>
      <p:sp>
        <p:nvSpPr>
          <p:cNvPr id="7" name="Down Arrow 6"/>
          <p:cNvSpPr/>
          <p:nvPr/>
        </p:nvSpPr>
        <p:spPr>
          <a:xfrm>
            <a:off x="4038600" y="2362200"/>
            <a:ext cx="1066800" cy="8382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p:nvPr/>
        </p:nvSpPr>
        <p:spPr>
          <a:xfrm>
            <a:off x="2019300" y="3276600"/>
            <a:ext cx="1524000" cy="990600"/>
          </a:xfrm>
          <a:prstGeom prst="flowChartInternalStorag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author</a:t>
            </a:r>
            <a:r>
              <a:rPr lang="en-US" baseline="-25000" dirty="0" err="1" smtClean="0">
                <a:solidFill>
                  <a:schemeClr val="tx1"/>
                </a:solidFill>
              </a:rPr>
              <a:t>high</a:t>
            </a:r>
            <a:endParaRPr lang="en-US" baseline="-25000" dirty="0">
              <a:solidFill>
                <a:schemeClr val="tx1"/>
              </a:solidFill>
            </a:endParaRPr>
          </a:p>
        </p:txBody>
      </p:sp>
      <p:sp>
        <p:nvSpPr>
          <p:cNvPr id="10" name="Flowchart: Internal Storage 9"/>
          <p:cNvSpPr/>
          <p:nvPr/>
        </p:nvSpPr>
        <p:spPr>
          <a:xfrm>
            <a:off x="3810000" y="3276600"/>
            <a:ext cx="1524000" cy="990600"/>
          </a:xfrm>
          <a:prstGeom prst="flowChartInternalStorag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author</a:t>
            </a:r>
            <a:r>
              <a:rPr lang="en-US" baseline="-25000" dirty="0" err="1" smtClean="0">
                <a:solidFill>
                  <a:schemeClr val="tx1"/>
                </a:solidFill>
              </a:rPr>
              <a:t>low</a:t>
            </a:r>
            <a:endParaRPr lang="en-US" baseline="-25000" dirty="0">
              <a:solidFill>
                <a:schemeClr val="tx1"/>
              </a:solidFill>
            </a:endParaRPr>
          </a:p>
        </p:txBody>
      </p:sp>
      <p:sp>
        <p:nvSpPr>
          <p:cNvPr id="13" name="Flowchart: Internal Storage 12"/>
          <p:cNvSpPr/>
          <p:nvPr/>
        </p:nvSpPr>
        <p:spPr>
          <a:xfrm>
            <a:off x="5638800" y="3276600"/>
            <a:ext cx="1524000" cy="990600"/>
          </a:xfrm>
          <a:prstGeom prst="flowChartInternalStorag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policies</a:t>
            </a:r>
            <a:endParaRPr lang="en-US" baseline="-25000" dirty="0">
              <a:solidFill>
                <a:schemeClr val="tx1"/>
              </a:solidFill>
            </a:endParaRPr>
          </a:p>
        </p:txBody>
      </p:sp>
      <p:sp>
        <p:nvSpPr>
          <p:cNvPr id="14" name="Down Arrow 13"/>
          <p:cNvSpPr/>
          <p:nvPr/>
        </p:nvSpPr>
        <p:spPr>
          <a:xfrm>
            <a:off x="4038600" y="4343400"/>
            <a:ext cx="1066800" cy="8382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p:nvPr/>
        </p:nvSpPr>
        <p:spPr>
          <a:xfrm>
            <a:off x="3657600" y="5486400"/>
            <a:ext cx="609600" cy="609600"/>
          </a:xfrm>
          <a:prstGeom prst="flowChartInternalStorag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Flowchart: Internal Storage 15"/>
          <p:cNvSpPr/>
          <p:nvPr/>
        </p:nvSpPr>
        <p:spPr>
          <a:xfrm>
            <a:off x="4876800" y="5480050"/>
            <a:ext cx="609600" cy="615950"/>
          </a:xfrm>
          <a:prstGeom prst="flowChartInternalStorag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8" name="TextBox 17"/>
          <p:cNvSpPr txBox="1"/>
          <p:nvPr/>
        </p:nvSpPr>
        <p:spPr>
          <a:xfrm>
            <a:off x="5867400" y="5830669"/>
            <a:ext cx="685800" cy="646331"/>
          </a:xfrm>
          <a:prstGeom prst="rect">
            <a:avLst/>
          </a:prstGeom>
          <a:noFill/>
        </p:spPr>
        <p:txBody>
          <a:bodyPr wrap="square" rtlCol="0">
            <a:spAutoFit/>
          </a:bodyPr>
          <a:lstStyle/>
          <a:p>
            <a:r>
              <a:rPr lang="en-US" sz="3600" i="1" dirty="0">
                <a:latin typeface="Helvetica" pitchFamily="34" charset="0"/>
              </a:rPr>
              <a:t>p</a:t>
            </a:r>
          </a:p>
        </p:txBody>
      </p:sp>
      <p:sp>
        <p:nvSpPr>
          <p:cNvPr id="19" name="Title 1"/>
          <p:cNvSpPr>
            <a:spLocks noGrp="1"/>
          </p:cNvSpPr>
          <p:nvPr>
            <p:ph type="title"/>
          </p:nvPr>
        </p:nvSpPr>
        <p:spPr>
          <a:xfrm>
            <a:off x="457200" y="274638"/>
            <a:ext cx="8229600" cy="1143000"/>
          </a:xfrm>
        </p:spPr>
        <p:txBody>
          <a:bodyPr/>
          <a:lstStyle/>
          <a:p>
            <a:r>
              <a:rPr lang="en-US" dirty="0" smtClean="0"/>
              <a:t>Interfacing with the DB</a:t>
            </a:r>
            <a:endParaRPr lang="en-US" dirty="0"/>
          </a:p>
        </p:txBody>
      </p:sp>
    </p:spTree>
    <p:extLst>
      <p:ext uri="{BB962C8B-B14F-4D97-AF65-F5344CB8AC3E}">
        <p14:creationId xmlns:p14="http://schemas.microsoft.com/office/powerpoint/2010/main" val="123344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uiExpand="1" build="p"/>
      <p:bldP spid="7" grpId="0" animBg="1"/>
      <p:bldP spid="9" grpId="0" animBg="1"/>
      <p:bldP spid="10" grpId="0" animBg="1"/>
      <p:bldP spid="13" grpId="0" animBg="1"/>
      <p:bldP spid="14" grpId="0" animBg="1"/>
      <p:bldP spid="15" grpId="0" animBg="1"/>
      <p:bldP spid="16"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62" y="965"/>
            <a:ext cx="9356162" cy="68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215CCB-3876-432A-9723-473B512A9DFC}" type="slidenum">
              <a:rPr lang="en-US" smtClean="0"/>
              <a:pPr/>
              <a:t>32</a:t>
            </a:fld>
            <a:endParaRPr lang="en-US" dirty="0"/>
          </a:p>
        </p:txBody>
      </p:sp>
      <p:sp>
        <p:nvSpPr>
          <p:cNvPr id="6" name="TextBox 5"/>
          <p:cNvSpPr txBox="1"/>
          <p:nvPr/>
        </p:nvSpPr>
        <p:spPr>
          <a:xfrm>
            <a:off x="3124200" y="0"/>
            <a:ext cx="5486400" cy="1077218"/>
          </a:xfrm>
          <a:prstGeom prst="rect">
            <a:avLst/>
          </a:prstGeom>
          <a:noFill/>
        </p:spPr>
        <p:txBody>
          <a:bodyPr wrap="square" rtlCol="0">
            <a:spAutoFit/>
          </a:bodyPr>
          <a:lstStyle/>
          <a:p>
            <a:r>
              <a:rPr lang="en-US" sz="3200" i="1" dirty="0" smtClean="0">
                <a:latin typeface="Malgun Gothic" pitchFamily="34" charset="-127"/>
                <a:ea typeface="Malgun Gothic" pitchFamily="34" charset="-127"/>
              </a:rPr>
              <a:t>FINALLY..  I CAN FOCUS ON FUNCTIONALITY!</a:t>
            </a:r>
            <a:endParaRPr lang="en-US" sz="3200" i="1" dirty="0">
              <a:latin typeface="Malgun Gothic" pitchFamily="34" charset="-127"/>
              <a:ea typeface="Malgun Gothic" pitchFamily="34" charset="-127"/>
            </a:endParaRPr>
          </a:p>
        </p:txBody>
      </p:sp>
    </p:spTree>
    <p:extLst>
      <p:ext uri="{BB962C8B-B14F-4D97-AF65-F5344CB8AC3E}">
        <p14:creationId xmlns:p14="http://schemas.microsoft.com/office/powerpoint/2010/main" val="363610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7717" y="3962401"/>
            <a:ext cx="1753483" cy="260842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Rectangle 25"/>
          <p:cNvSpPr/>
          <p:nvPr/>
        </p:nvSpPr>
        <p:spPr>
          <a:xfrm>
            <a:off x="4741762" y="1905000"/>
            <a:ext cx="1744762" cy="260842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3" name="Rectangle 22"/>
          <p:cNvSpPr/>
          <p:nvPr/>
        </p:nvSpPr>
        <p:spPr>
          <a:xfrm>
            <a:off x="6637238" y="1905000"/>
            <a:ext cx="2278162" cy="260842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pitchFamily="34" charset="0"/>
            </a:endParaRPr>
          </a:p>
        </p:txBody>
      </p:sp>
      <p:sp>
        <p:nvSpPr>
          <p:cNvPr id="3" name="Rectangle 2"/>
          <p:cNvSpPr/>
          <p:nvPr/>
        </p:nvSpPr>
        <p:spPr>
          <a:xfrm>
            <a:off x="2505958" y="457200"/>
            <a:ext cx="4047242" cy="838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p:nvSpPr>
        <p:spPr>
          <a:xfrm>
            <a:off x="228600" y="1066800"/>
            <a:ext cx="1753483" cy="2785883"/>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Jeeves Team</a:t>
            </a:r>
            <a:endParaRPr lang="en-US" dirty="0"/>
          </a:p>
        </p:txBody>
      </p:sp>
      <p:sp>
        <p:nvSpPr>
          <p:cNvPr id="4" name="Footer Placeholder 3"/>
          <p:cNvSpPr>
            <a:spLocks noGrp="1"/>
          </p:cNvSpPr>
          <p:nvPr>
            <p:ph type="ftr" sz="quarter" idx="11"/>
          </p:nvPr>
        </p:nvSpPr>
        <p:spPr/>
        <p:txBody>
          <a:body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33</a:t>
            </a:fld>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 y="1168194"/>
            <a:ext cx="1600201"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1" y="2837021"/>
            <a:ext cx="1753482" cy="1015663"/>
          </a:xfrm>
          <a:prstGeom prst="rect">
            <a:avLst/>
          </a:prstGeom>
          <a:noFill/>
        </p:spPr>
        <p:txBody>
          <a:bodyPr wrap="square" rtlCol="0">
            <a:spAutoFit/>
          </a:bodyPr>
          <a:lstStyle/>
          <a:p>
            <a:pPr algn="ctr"/>
            <a:r>
              <a:rPr lang="en-US" sz="2000" dirty="0" smtClean="0">
                <a:latin typeface="Helvetica" pitchFamily="34" charset="0"/>
              </a:rPr>
              <a:t>Armando Solar-</a:t>
            </a:r>
            <a:r>
              <a:rPr lang="en-US" sz="2000" dirty="0" err="1" smtClean="0">
                <a:latin typeface="Helvetica" pitchFamily="34" charset="0"/>
              </a:rPr>
              <a:t>Lezama</a:t>
            </a:r>
            <a:endParaRPr lang="en-US" sz="2000" dirty="0" smtClean="0">
              <a:latin typeface="Helvetica" pitchFamily="34" charset="0"/>
            </a:endParaRPr>
          </a:p>
        </p:txBody>
      </p:sp>
      <p:pic>
        <p:nvPicPr>
          <p:cNvPr id="2050" name="Picture 2" descr="http://4.bp.blogspot.com/-t_Calq4ZHzg/TwTrCgVnpLI/AAAAAAAAACA/FVT9YLDFv6A/s220/IMG_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3609"/>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934200" y="3656110"/>
            <a:ext cx="1719703" cy="707886"/>
          </a:xfrm>
          <a:prstGeom prst="rect">
            <a:avLst/>
          </a:prstGeom>
          <a:noFill/>
        </p:spPr>
        <p:txBody>
          <a:bodyPr wrap="square" rtlCol="0">
            <a:spAutoFit/>
          </a:bodyPr>
          <a:lstStyle/>
          <a:p>
            <a:pPr algn="ctr"/>
            <a:r>
              <a:rPr lang="en-US" sz="2000" dirty="0" smtClean="0">
                <a:latin typeface="Helvetica" pitchFamily="34" charset="0"/>
              </a:rPr>
              <a:t>Thomas Austin</a:t>
            </a:r>
          </a:p>
        </p:txBody>
      </p:sp>
      <p:pic>
        <p:nvPicPr>
          <p:cNvPr id="2052" name="Picture 4" descr="mug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651" y="2006393"/>
            <a:ext cx="1333501" cy="16002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24400" y="3675220"/>
            <a:ext cx="1719703" cy="707886"/>
          </a:xfrm>
          <a:prstGeom prst="rect">
            <a:avLst/>
          </a:prstGeom>
          <a:noFill/>
        </p:spPr>
        <p:txBody>
          <a:bodyPr wrap="square" rtlCol="0">
            <a:spAutoFit/>
          </a:bodyPr>
          <a:lstStyle/>
          <a:p>
            <a:pPr algn="ctr"/>
            <a:r>
              <a:rPr lang="en-US" sz="2000" dirty="0" smtClean="0">
                <a:latin typeface="Helvetica" pitchFamily="34" charset="0"/>
              </a:rPr>
              <a:t>Cormac Flanagan</a:t>
            </a:r>
          </a:p>
        </p:txBody>
      </p:sp>
      <p:sp>
        <p:nvSpPr>
          <p:cNvPr id="15" name="Rectangle 14"/>
          <p:cNvSpPr/>
          <p:nvPr/>
        </p:nvSpPr>
        <p:spPr>
          <a:xfrm>
            <a:off x="2218441" y="1922622"/>
            <a:ext cx="1753483" cy="260842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7" name="TextBox 16"/>
          <p:cNvSpPr txBox="1"/>
          <p:nvPr/>
        </p:nvSpPr>
        <p:spPr>
          <a:xfrm>
            <a:off x="2218442" y="3692842"/>
            <a:ext cx="1753482" cy="707886"/>
          </a:xfrm>
          <a:prstGeom prst="rect">
            <a:avLst/>
          </a:prstGeom>
          <a:noFill/>
        </p:spPr>
        <p:txBody>
          <a:bodyPr wrap="square" rtlCol="0">
            <a:spAutoFit/>
          </a:bodyPr>
          <a:lstStyle/>
          <a:p>
            <a:pPr algn="ctr"/>
            <a:r>
              <a:rPr lang="en-US" sz="2000" dirty="0" smtClean="0">
                <a:latin typeface="Helvetica" pitchFamily="34" charset="0"/>
              </a:rPr>
              <a:t>Travis</a:t>
            </a:r>
          </a:p>
          <a:p>
            <a:pPr algn="ctr"/>
            <a:r>
              <a:rPr lang="en-US" sz="2000" dirty="0" err="1" smtClean="0">
                <a:latin typeface="Helvetica" pitchFamily="34" charset="0"/>
              </a:rPr>
              <a:t>Hance</a:t>
            </a:r>
            <a:endParaRPr lang="en-US" sz="2000" dirty="0" smtClean="0">
              <a:latin typeface="Helvetica" pitchFamily="34"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2304" y="2036206"/>
            <a:ext cx="1592102" cy="158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27718" y="5732621"/>
            <a:ext cx="1753482" cy="707886"/>
          </a:xfrm>
          <a:prstGeom prst="rect">
            <a:avLst/>
          </a:prstGeom>
          <a:noFill/>
        </p:spPr>
        <p:txBody>
          <a:bodyPr wrap="square" rtlCol="0">
            <a:spAutoFit/>
          </a:bodyPr>
          <a:lstStyle/>
          <a:p>
            <a:pPr algn="ctr"/>
            <a:r>
              <a:rPr lang="en-US" sz="2000" dirty="0" smtClean="0">
                <a:latin typeface="Helvetica" pitchFamily="34" charset="0"/>
              </a:rPr>
              <a:t>Benjamin</a:t>
            </a:r>
          </a:p>
          <a:p>
            <a:pPr algn="ctr"/>
            <a:r>
              <a:rPr lang="en-US" sz="2000" dirty="0" err="1" smtClean="0">
                <a:latin typeface="Helvetica" pitchFamily="34" charset="0"/>
              </a:rPr>
              <a:t>Shaibu</a:t>
            </a:r>
            <a:endParaRPr lang="en-US" sz="2000" dirty="0" smtClean="0">
              <a:latin typeface="Helvetica" pitchFamily="34" charset="0"/>
            </a:endParaRPr>
          </a:p>
        </p:txBody>
      </p:sp>
      <p:pic>
        <p:nvPicPr>
          <p:cNvPr id="4102" name="Picture 6" descr="https://si0.twimg.com/profile_images/516698775/csail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524" y="4699159"/>
            <a:ext cx="18716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cipp.ucsc.edu/%7Ehaber/webpage/uc-santa-cruz-banana-slug-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724400"/>
            <a:ext cx="1889999"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184" y="4066611"/>
            <a:ext cx="1263416" cy="1568379"/>
          </a:xfrm>
          <a:prstGeom prst="rect">
            <a:avLst/>
          </a:prstGeom>
        </p:spPr>
      </p:pic>
    </p:spTree>
    <p:extLst>
      <p:ext uri="{BB962C8B-B14F-4D97-AF65-F5344CB8AC3E}">
        <p14:creationId xmlns:p14="http://schemas.microsoft.com/office/powerpoint/2010/main" val="193552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578383" y="2346545"/>
            <a:ext cx="3974817" cy="1200329"/>
          </a:xfrm>
          <a:prstGeom prst="rect">
            <a:avLst/>
          </a:prstGeom>
          <a:noFill/>
        </p:spPr>
        <p:txBody>
          <a:bodyPr wrap="square" rtlCol="0">
            <a:spAutoFit/>
          </a:bodyPr>
          <a:lstStyle/>
          <a:p>
            <a:pPr algn="ctr"/>
            <a:r>
              <a:rPr lang="en-US" sz="7200" dirty="0" smtClean="0">
                <a:latin typeface="Helvetica" pitchFamily="34" charset="0"/>
                <a:sym typeface="Symbol"/>
              </a:rPr>
              <a:t>   |   </a:t>
            </a:r>
            <a:endParaRPr lang="en-US" sz="7200" dirty="0">
              <a:latin typeface="Helvetica" pitchFamily="34" charset="0"/>
            </a:endParaRPr>
          </a:p>
        </p:txBody>
      </p:sp>
      <p:sp>
        <p:nvSpPr>
          <p:cNvPr id="24" name="Rectangle 23"/>
          <p:cNvSpPr/>
          <p:nvPr/>
        </p:nvSpPr>
        <p:spPr>
          <a:xfrm>
            <a:off x="3048000" y="4177658"/>
            <a:ext cx="3052326" cy="622942"/>
          </a:xfrm>
          <a:prstGeom prst="rect">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nchorCtr="0"/>
          <a:lstStyle/>
          <a:p>
            <a:pPr algn="ctr"/>
            <a:r>
              <a:rPr lang="en-US" sz="2000" dirty="0" smtClean="0">
                <a:solidFill>
                  <a:schemeClr val="accent3"/>
                </a:solidFill>
                <a:latin typeface="+mj-lt"/>
                <a:cs typeface="Courier New" pitchFamily="49" charset="0"/>
              </a:rPr>
              <a:t>Program</a:t>
            </a:r>
            <a:endParaRPr lang="en-US" sz="2000" dirty="0">
              <a:solidFill>
                <a:schemeClr val="accent3"/>
              </a:solidFill>
              <a:latin typeface="+mj-lt"/>
              <a:cs typeface="Courier New" pitchFamily="49" charset="0"/>
            </a:endParaRPr>
          </a:p>
        </p:txBody>
      </p:sp>
      <p:sp>
        <p:nvSpPr>
          <p:cNvPr id="2" name="Title 1"/>
          <p:cNvSpPr>
            <a:spLocks noGrp="1"/>
          </p:cNvSpPr>
          <p:nvPr>
            <p:ph type="title"/>
          </p:nvPr>
        </p:nvSpPr>
        <p:spPr/>
        <p:txBody>
          <a:bodyPr/>
          <a:lstStyle/>
          <a:p>
            <a:r>
              <a:rPr lang="en-US" dirty="0" smtClean="0"/>
              <a:t>The Jeeves Framework</a:t>
            </a:r>
            <a:endParaRPr lang="en-US" dirty="0"/>
          </a:p>
        </p:txBody>
      </p:sp>
      <p:sp>
        <p:nvSpPr>
          <p:cNvPr id="17" name="Down Arrow 16"/>
          <p:cNvSpPr/>
          <p:nvPr/>
        </p:nvSpPr>
        <p:spPr>
          <a:xfrm rot="2400657">
            <a:off x="3142114" y="4887062"/>
            <a:ext cx="418371" cy="39738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8" name="Down Arrow 17"/>
          <p:cNvSpPr/>
          <p:nvPr/>
        </p:nvSpPr>
        <p:spPr>
          <a:xfrm rot="19449904">
            <a:off x="5612569" y="4896216"/>
            <a:ext cx="418371" cy="424688"/>
          </a:xfrm>
          <a:prstGeom prst="downArrow">
            <a:avLst>
              <a:gd name="adj1" fmla="val 4890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0" name="TextBox 19"/>
          <p:cNvSpPr txBox="1"/>
          <p:nvPr/>
        </p:nvSpPr>
        <p:spPr>
          <a:xfrm>
            <a:off x="5562600" y="3089674"/>
            <a:ext cx="685800" cy="646331"/>
          </a:xfrm>
          <a:prstGeom prst="rect">
            <a:avLst/>
          </a:prstGeom>
          <a:noFill/>
        </p:spPr>
        <p:txBody>
          <a:bodyPr wrap="square" rtlCol="0">
            <a:spAutoFit/>
          </a:bodyPr>
          <a:lstStyle/>
          <a:p>
            <a:r>
              <a:rPr lang="en-US" sz="3600" i="1" dirty="0" smtClean="0">
                <a:latin typeface="Helvetica" pitchFamily="34" charset="0"/>
              </a:rPr>
              <a:t>k</a:t>
            </a:r>
            <a:endParaRPr lang="en-US" sz="3600" i="1" dirty="0">
              <a:latin typeface="Helvetica" pitchFamily="34" charset="0"/>
            </a:endParaRPr>
          </a:p>
        </p:txBody>
      </p:sp>
      <p:pic>
        <p:nvPicPr>
          <p:cNvPr id="32" name="Picture 8" descr="https://encrypted-tbn2.gstatic.com/images?q=tbn:ANd9GcRUH1wPdyDsx6byOWO4KUH-CfXmFwqEN8Ws5sqQC3hg6ixOND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568" y="2774592"/>
            <a:ext cx="574832" cy="5900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familysearch.org/learn/wiki/en/images/3/3d/England_image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666550"/>
            <a:ext cx="678590" cy="791352"/>
          </a:xfrm>
          <a:prstGeom prst="rect">
            <a:avLst/>
          </a:prstGeom>
          <a:noFill/>
          <a:extLst>
            <a:ext uri="{909E8E84-426E-40DD-AFC4-6F175D3DCCD1}">
              <a14:hiddenFill xmlns:a14="http://schemas.microsoft.com/office/drawing/2010/main">
                <a:solidFill>
                  <a:srgbClr val="FFFFFF"/>
                </a:solidFill>
              </a14:hiddenFill>
            </a:ext>
          </a:extLst>
        </p:spPr>
      </p:pic>
      <p:sp>
        <p:nvSpPr>
          <p:cNvPr id="43" name="Down Arrow 42"/>
          <p:cNvSpPr/>
          <p:nvPr/>
        </p:nvSpPr>
        <p:spPr>
          <a:xfrm>
            <a:off x="4343400" y="3595033"/>
            <a:ext cx="418371" cy="4457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4" name="Footer Placeholder 3"/>
          <p:cNvSpPr>
            <a:spLocks noGrp="1"/>
          </p:cNvSpPr>
          <p:nvPr>
            <p:ph type="ftr" sz="quarter" idx="11"/>
          </p:nvPr>
        </p:nvSpPr>
        <p:spPr>
          <a:xfrm>
            <a:off x="3124200" y="6356350"/>
            <a:ext cx="2895600" cy="365125"/>
          </a:xfrm>
        </p:spPr>
        <p:txBody>
          <a:bodyPr/>
          <a:lstStyle/>
          <a:p>
            <a:r>
              <a:rPr lang="en-US" dirty="0" smtClean="0"/>
              <a:t>Jean Yang / Jeeves</a:t>
            </a:r>
            <a:endParaRPr lang="en-US" dirty="0"/>
          </a:p>
        </p:txBody>
      </p:sp>
      <p:sp>
        <p:nvSpPr>
          <p:cNvPr id="45" name="Slide Number Placeholder 4"/>
          <p:cNvSpPr>
            <a:spLocks noGrp="1"/>
          </p:cNvSpPr>
          <p:nvPr>
            <p:ph type="sldNum" sz="quarter" idx="12"/>
          </p:nvPr>
        </p:nvSpPr>
        <p:spPr>
          <a:xfrm>
            <a:off x="6553200" y="6356350"/>
            <a:ext cx="2133600" cy="365125"/>
          </a:xfrm>
        </p:spPr>
        <p:txBody>
          <a:bodyPr/>
          <a:lstStyle/>
          <a:p>
            <a:fld id="{AE215CCB-3876-432A-9723-473B512A9DFC}" type="slidenum">
              <a:rPr lang="en-US" smtClean="0"/>
              <a:pPr/>
              <a:t>34</a:t>
            </a:fld>
            <a:endParaRPr lang="en-US" dirty="0"/>
          </a:p>
        </p:txBody>
      </p:sp>
      <p:sp>
        <p:nvSpPr>
          <p:cNvPr id="4" name="Rectangle 3"/>
          <p:cNvSpPr/>
          <p:nvPr/>
        </p:nvSpPr>
        <p:spPr>
          <a:xfrm>
            <a:off x="2510742" y="5332478"/>
            <a:ext cx="1680258" cy="880027"/>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rPr>
              <a:t>Customized page</a:t>
            </a:r>
            <a:endParaRPr lang="en-US" sz="2000" dirty="0">
              <a:solidFill>
                <a:srgbClr val="7030A0"/>
              </a:solidFill>
            </a:endParaRPr>
          </a:p>
        </p:txBody>
      </p:sp>
      <p:sp>
        <p:nvSpPr>
          <p:cNvPr id="23" name="Rectangle 22"/>
          <p:cNvSpPr/>
          <p:nvPr/>
        </p:nvSpPr>
        <p:spPr>
          <a:xfrm>
            <a:off x="4949142" y="5332478"/>
            <a:ext cx="1680258" cy="880027"/>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rPr>
              <a:t>Customized page</a:t>
            </a:r>
            <a:endParaRPr lang="en-US" sz="2000" dirty="0">
              <a:solidFill>
                <a:srgbClr val="7030A0"/>
              </a:solidFill>
            </a:endParaRPr>
          </a:p>
        </p:txBody>
      </p:sp>
      <p:sp>
        <p:nvSpPr>
          <p:cNvPr id="25" name="Down Arrow 24"/>
          <p:cNvSpPr/>
          <p:nvPr/>
        </p:nvSpPr>
        <p:spPr>
          <a:xfrm rot="19147272">
            <a:off x="3864116" y="2257643"/>
            <a:ext cx="418371" cy="3953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Down Arrow 25"/>
          <p:cNvSpPr/>
          <p:nvPr/>
        </p:nvSpPr>
        <p:spPr>
          <a:xfrm rot="2115795">
            <a:off x="4813152" y="2265424"/>
            <a:ext cx="418371" cy="36975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27" name="Picture 16" descr="Byron C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8898" y="1492570"/>
            <a:ext cx="667085" cy="6670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people.csail.mit.edu/jeanyang/images/jeanyang_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5670" y="1447800"/>
            <a:ext cx="673602" cy="6724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encrypted-tbn2.gstatic.com/images?q=tbn:ANd9GcSLo92Skhc9fweRbc7xsT4YS8JLTigb421E5sGmZv8Gj_kvtkK1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5332477"/>
            <a:ext cx="508518" cy="7112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www7.in.tum.de/%7Erybal/Rybalchenko20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5305532"/>
            <a:ext cx="508518" cy="76508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6172200" y="1143000"/>
            <a:ext cx="2504331" cy="461665"/>
          </a:xfrm>
          <a:prstGeom prst="rect">
            <a:avLst/>
          </a:prstGeom>
        </p:spPr>
        <p:txBody>
          <a:bodyPr wrap="square">
            <a:spAutoFit/>
          </a:bodyPr>
          <a:lstStyle/>
          <a:p>
            <a:pPr marL="1588" indent="-1588" algn="r"/>
            <a:r>
              <a:rPr lang="en-US" sz="2400" b="1" dirty="0">
                <a:latin typeface="Helvetica" pitchFamily="34" charset="0"/>
                <a:sym typeface="Mathematica1"/>
              </a:rPr>
              <a:t>j</a:t>
            </a:r>
            <a:r>
              <a:rPr lang="en-US" sz="2400" b="1" dirty="0" smtClean="0">
                <a:latin typeface="Helvetica" pitchFamily="34" charset="0"/>
                <a:sym typeface="Mathematica1"/>
              </a:rPr>
              <a:t>eeveslang.org</a:t>
            </a:r>
            <a:endParaRPr lang="en-US" sz="2400" b="1" baseline="-25000" dirty="0">
              <a:latin typeface="Helvetica" pitchFamily="34" charset="0"/>
            </a:endParaRPr>
          </a:p>
        </p:txBody>
      </p:sp>
    </p:spTree>
    <p:extLst>
      <p:ext uri="{BB962C8B-B14F-4D97-AF65-F5344CB8AC3E}">
        <p14:creationId xmlns:p14="http://schemas.microsoft.com/office/powerpoint/2010/main" val="194984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Increasingly complex policies.</a:t>
            </a:r>
          </a:p>
        </p:txBody>
      </p:sp>
      <p:sp>
        <p:nvSpPr>
          <p:cNvPr id="19" name="Rectangle 18"/>
          <p:cNvSpPr/>
          <p:nvPr/>
        </p:nvSpPr>
        <p:spPr>
          <a:xfrm>
            <a:off x="2524125" y="2367905"/>
            <a:ext cx="3952875" cy="3664595"/>
          </a:xfrm>
          <a:prstGeom prst="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21"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343400"/>
            <a:ext cx="1238250" cy="1184453"/>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4130476"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7" name="TextBox 26"/>
          <p:cNvSpPr txBox="1"/>
          <p:nvPr/>
        </p:nvSpPr>
        <p:spPr>
          <a:xfrm>
            <a:off x="2619375"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3" name="TextBox 2"/>
          <p:cNvSpPr txBox="1"/>
          <p:nvPr/>
        </p:nvSpPr>
        <p:spPr>
          <a:xfrm>
            <a:off x="6572250" y="3302001"/>
            <a:ext cx="1857375" cy="834074"/>
          </a:xfrm>
          <a:prstGeom prst="rect">
            <a:avLst/>
          </a:prstGeom>
          <a:noFill/>
        </p:spPr>
        <p:txBody>
          <a:bodyPr wrap="square" lIns="64008" tIns="32004" rIns="64008" bIns="32004" rtlCol="0">
            <a:spAutoFit/>
          </a:bodyPr>
          <a:lstStyle/>
          <a:p>
            <a:r>
              <a:rPr lang="en-US" sz="2500" i="1" dirty="0">
                <a:solidFill>
                  <a:schemeClr val="tx2"/>
                </a:solidFill>
              </a:rPr>
              <a:t>who are local</a:t>
            </a:r>
          </a:p>
        </p:txBody>
      </p:sp>
      <p:sp>
        <p:nvSpPr>
          <p:cNvPr id="28" name="TextBox 27"/>
          <p:cNvSpPr txBox="1"/>
          <p:nvPr/>
        </p:nvSpPr>
        <p:spPr>
          <a:xfrm>
            <a:off x="6619875" y="4191001"/>
            <a:ext cx="2428875" cy="834074"/>
          </a:xfrm>
          <a:prstGeom prst="rect">
            <a:avLst/>
          </a:prstGeom>
          <a:noFill/>
        </p:spPr>
        <p:txBody>
          <a:bodyPr wrap="square" lIns="64008" tIns="32004" rIns="64008" bIns="32004" rtlCol="0">
            <a:spAutoFit/>
          </a:bodyPr>
          <a:lstStyle/>
          <a:p>
            <a:r>
              <a:rPr lang="en-US" sz="2500" i="1" dirty="0">
                <a:solidFill>
                  <a:schemeClr val="tx2"/>
                </a:solidFill>
              </a:rPr>
              <a:t>within next five hours</a:t>
            </a:r>
          </a:p>
        </p:txBody>
      </p:sp>
      <p:cxnSp>
        <p:nvCxnSpPr>
          <p:cNvPr id="5" name="Straight Connector 4"/>
          <p:cNvCxnSpPr>
            <a:stCxn id="3" idx="1"/>
          </p:cNvCxnSpPr>
          <p:nvPr/>
        </p:nvCxnSpPr>
        <p:spPr>
          <a:xfrm flipH="1">
            <a:off x="6143626" y="3719038"/>
            <a:ext cx="428624"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857875" y="4508499"/>
            <a:ext cx="714375" cy="2"/>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24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5</a:t>
            </a:fld>
            <a:endParaRPr lang="en-US" dirty="0"/>
          </a:p>
        </p:txBody>
      </p:sp>
      <p:pic>
        <p:nvPicPr>
          <p:cNvPr id="2050" name="Picture 2" descr="http://25.media.tumblr.com/c72a65af020e7e0d7864bc26b85da0bd/tumblr_mh78agKCOI1rk8o0x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6826"/>
            <a:ext cx="12192000" cy="81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5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939405"/>
            <a:ext cx="3952875" cy="2857500"/>
          </a:xfrm>
          <a:prstGeom prst="rect">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15"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310" y="-127000"/>
            <a:ext cx="8494316" cy="2519362"/>
          </a:xfrm>
        </p:spPr>
        <p:txBody>
          <a:bodyPr>
            <a:normAutofit/>
          </a:bodyPr>
          <a:lstStyle/>
          <a:p>
            <a:r>
              <a:rPr lang="en-US" sz="4600" dirty="0"/>
              <a:t>Easier if we separate policies from other functionality.</a:t>
            </a:r>
          </a:p>
        </p:txBody>
      </p:sp>
      <p:sp>
        <p:nvSpPr>
          <p:cNvPr id="4" name="Rectangle 3"/>
          <p:cNvSpPr/>
          <p:nvPr/>
        </p:nvSpPr>
        <p:spPr>
          <a:xfrm>
            <a:off x="4810125" y="2939405"/>
            <a:ext cx="3810000" cy="2857500"/>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6" name="TextBox 5"/>
          <p:cNvSpPr txBox="1"/>
          <p:nvPr/>
        </p:nvSpPr>
        <p:spPr>
          <a:xfrm>
            <a:off x="4953000" y="3383905"/>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7" name="TextBox 6"/>
          <p:cNvSpPr txBox="1"/>
          <p:nvPr/>
        </p:nvSpPr>
        <p:spPr>
          <a:xfrm>
            <a:off x="4953000" y="4103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8" name="TextBox 7"/>
          <p:cNvSpPr txBox="1"/>
          <p:nvPr/>
        </p:nvSpPr>
        <p:spPr>
          <a:xfrm>
            <a:off x="4953000" y="4865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sp>
        <p:nvSpPr>
          <p:cNvPr id="11" name="AutoShape 6" descr="http://www.clker.com/cliparts/W/0/g/a/W/E/map-pin-red.svg"/>
          <p:cNvSpPr>
            <a:spLocks noChangeAspect="1" noChangeArrowheads="1"/>
          </p:cNvSpPr>
          <p:nvPr/>
        </p:nvSpPr>
        <p:spPr bwMode="auto">
          <a:xfrm>
            <a:off x="192485" y="-2043907"/>
            <a:ext cx="4065984" cy="4532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008" tIns="32004" rIns="64008" bIns="32004" numCol="1" anchor="t" anchorCtr="0" compatLnSpc="1">
            <a:prstTxWarp prst="textNoShape">
              <a:avLst/>
            </a:prstTxWarp>
          </a:bodyPr>
          <a:lstStyle/>
          <a:p>
            <a:endParaRPr lang="en-US"/>
          </a:p>
        </p:txBody>
      </p:sp>
      <p:sp>
        <p:nvSpPr>
          <p:cNvPr id="12" name="Line Callout 1 11"/>
          <p:cNvSpPr/>
          <p:nvPr/>
        </p:nvSpPr>
        <p:spPr>
          <a:xfrm>
            <a:off x="1987351" y="3210127"/>
            <a:ext cx="2128243" cy="1951778"/>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16" name="TextBox 15"/>
          <p:cNvSpPr txBox="1"/>
          <p:nvPr/>
        </p:nvSpPr>
        <p:spPr>
          <a:xfrm>
            <a:off x="380999" y="2222500"/>
            <a:ext cx="3952875" cy="495520"/>
          </a:xfrm>
          <a:prstGeom prst="rect">
            <a:avLst/>
          </a:prstGeom>
          <a:noFill/>
        </p:spPr>
        <p:txBody>
          <a:bodyPr wrap="square" lIns="64008" tIns="32004" rIns="64008" bIns="32004" rtlCol="0">
            <a:spAutoFit/>
          </a:bodyPr>
          <a:lstStyle/>
          <a:p>
            <a:pPr algn="ctr"/>
            <a:r>
              <a:rPr lang="en-US" sz="2800" b="1" dirty="0"/>
              <a:t>Policy Implementation</a:t>
            </a:r>
          </a:p>
        </p:txBody>
      </p:sp>
      <p:sp>
        <p:nvSpPr>
          <p:cNvPr id="17" name="TextBox 16"/>
          <p:cNvSpPr txBox="1"/>
          <p:nvPr/>
        </p:nvSpPr>
        <p:spPr>
          <a:xfrm>
            <a:off x="4810125" y="2222500"/>
            <a:ext cx="3810000" cy="495520"/>
          </a:xfrm>
          <a:prstGeom prst="rect">
            <a:avLst/>
          </a:prstGeom>
          <a:noFill/>
        </p:spPr>
        <p:txBody>
          <a:bodyPr wrap="square" lIns="64008" tIns="32004" rIns="64008" bIns="32004" rtlCol="0">
            <a:spAutoFit/>
          </a:bodyPr>
          <a:lstStyle/>
          <a:p>
            <a:pPr algn="ctr"/>
            <a:r>
              <a:rPr lang="en-US" sz="2800" b="1" dirty="0"/>
              <a:t>Other Implementation</a:t>
            </a:r>
          </a:p>
        </p:txBody>
      </p:sp>
      <p:sp>
        <p:nvSpPr>
          <p:cNvPr id="13" name="Rectangle 12"/>
          <p:cNvSpPr/>
          <p:nvPr/>
        </p:nvSpPr>
        <p:spPr>
          <a:xfrm>
            <a:off x="4962525" y="3962400"/>
            <a:ext cx="3514725" cy="1447800"/>
          </a:xfrm>
          <a:prstGeom prst="rect">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Tree>
    <p:extLst>
      <p:ext uri="{BB962C8B-B14F-4D97-AF65-F5344CB8AC3E}">
        <p14:creationId xmlns:p14="http://schemas.microsoft.com/office/powerpoint/2010/main" val="10090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7</a:t>
            </a:fld>
            <a:endParaRPr lang="en-US" dirty="0"/>
          </a:p>
        </p:txBody>
      </p:sp>
      <p:pic>
        <p:nvPicPr>
          <p:cNvPr id="2052" name="Picture 4" descr="http://i.imgflip.com/3y9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63395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9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57400" y="1033552"/>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sp>
        <p:nvSpPr>
          <p:cNvPr id="24" name="Rectangle 23"/>
          <p:cNvSpPr/>
          <p:nvPr/>
        </p:nvSpPr>
        <p:spPr>
          <a:xfrm>
            <a:off x="2743200" y="3048000"/>
            <a:ext cx="3657600" cy="685800"/>
          </a:xfrm>
          <a:prstGeom prst="rect">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err="1" smtClean="0">
                <a:solidFill>
                  <a:schemeClr val="tx2"/>
                </a:solidFill>
                <a:latin typeface="Courier New" pitchFamily="49" charset="0"/>
                <a:cs typeface="Courier New" pitchFamily="49" charset="0"/>
              </a:rPr>
              <a:t>findAllUsers</a:t>
            </a:r>
            <a:r>
              <a:rPr lang="en-US" sz="2000" dirty="0" smtClean="0">
                <a:solidFill>
                  <a:schemeClr val="tx2"/>
                </a:solidFill>
                <a:latin typeface="Courier New" pitchFamily="49" charset="0"/>
                <a:cs typeface="Courier New" pitchFamily="49" charset="0"/>
              </a:rPr>
              <a:t>(MSRC)</a:t>
            </a:r>
            <a:endParaRPr lang="en-US" sz="2000" dirty="0">
              <a:solidFill>
                <a:schemeClr val="tx2"/>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The Jeeves Language</a:t>
            </a:r>
            <a:endParaRPr lang="en-US" dirty="0"/>
          </a:p>
        </p:txBody>
      </p:sp>
      <p:sp>
        <p:nvSpPr>
          <p:cNvPr id="17" name="Down Arrow 16"/>
          <p:cNvSpPr/>
          <p:nvPr/>
        </p:nvSpPr>
        <p:spPr>
          <a:xfrm rot="2400657">
            <a:off x="3118801" y="440979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8" name="Down Arrow 17"/>
          <p:cNvSpPr/>
          <p:nvPr/>
        </p:nvSpPr>
        <p:spPr>
          <a:xfrm rot="19449904">
            <a:off x="5614980" y="4408172"/>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0" name="TextBox 19"/>
          <p:cNvSpPr txBox="1"/>
          <p:nvPr/>
        </p:nvSpPr>
        <p:spPr>
          <a:xfrm>
            <a:off x="5791200" y="1981200"/>
            <a:ext cx="685800" cy="646331"/>
          </a:xfrm>
          <a:prstGeom prst="rect">
            <a:avLst/>
          </a:prstGeom>
          <a:noFill/>
        </p:spPr>
        <p:txBody>
          <a:bodyPr wrap="square" rtlCol="0">
            <a:spAutoFit/>
          </a:bodyPr>
          <a:lstStyle/>
          <a:p>
            <a:r>
              <a:rPr lang="en-US" sz="3600" i="1" dirty="0" smtClean="0">
                <a:latin typeface="Helvetica" pitchFamily="34" charset="0"/>
              </a:rPr>
              <a:t>k</a:t>
            </a:r>
            <a:endParaRPr lang="en-US" sz="3600" i="1" dirty="0">
              <a:latin typeface="Helvetica" pitchFamily="34" charset="0"/>
            </a:endParaRPr>
          </a:p>
        </p:txBody>
      </p:sp>
      <p:pic>
        <p:nvPicPr>
          <p:cNvPr id="32" name="Picture 8" descr="https://encrypted-tbn2.gstatic.com/images?q=tbn:ANd9GcRUH1wPdyDsx6byOWO4KUH-CfXmFwqEN8Ws5sqQC3hg6ixOND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308" y="1558076"/>
            <a:ext cx="680092" cy="6980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familysearch.org/learn/wiki/en/images/3/3d/England_image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0007" y="1447800"/>
            <a:ext cx="773152" cy="901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www7.in.tum.de/%7Erybal/Rybalchenko2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886200"/>
            <a:ext cx="469572" cy="7064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Byron C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071430"/>
            <a:ext cx="967340" cy="96734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people.csail.mit.edu/jeanyang/images/jeanyang_pho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5061237"/>
            <a:ext cx="955961" cy="9542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people.csail.mit.edu/rishabh/website/wp-content/uploads/rishabh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3886200"/>
            <a:ext cx="584765" cy="72032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476131" y="5131573"/>
            <a:ext cx="3429000" cy="830997"/>
          </a:xfrm>
          <a:prstGeom prst="rect">
            <a:avLst/>
          </a:prstGeom>
          <a:noFill/>
        </p:spPr>
        <p:txBody>
          <a:bodyPr wrap="square" rtlCol="0">
            <a:spAutoFit/>
          </a:bodyPr>
          <a:lstStyle/>
          <a:p>
            <a:r>
              <a:rPr lang="en-US" sz="2400" i="1" dirty="0" smtClean="0">
                <a:latin typeface="Helvetica" pitchFamily="34" charset="0"/>
                <a:sym typeface="Mathematica1"/>
              </a:rPr>
              <a:t>You have no friends in this location.</a:t>
            </a:r>
            <a:endParaRPr lang="en-US" sz="2400" i="1" dirty="0">
              <a:latin typeface="Helvetica" pitchFamily="34" charset="0"/>
            </a:endParaRPr>
          </a:p>
        </p:txBody>
      </p:sp>
      <p:sp>
        <p:nvSpPr>
          <p:cNvPr id="43" name="Down Arrow 42"/>
          <p:cNvSpPr/>
          <p:nvPr/>
        </p:nvSpPr>
        <p:spPr>
          <a:xfrm>
            <a:off x="4343400" y="2514600"/>
            <a:ext cx="418371" cy="4457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4" name="Footer Placeholder 3"/>
          <p:cNvSpPr>
            <a:spLocks noGrp="1"/>
          </p:cNvSpPr>
          <p:nvPr>
            <p:ph type="ftr" sz="quarter" idx="11"/>
          </p:nvPr>
        </p:nvSpPr>
        <p:spPr>
          <a:xfrm>
            <a:off x="3124200" y="6356350"/>
            <a:ext cx="2895600" cy="365125"/>
          </a:xfrm>
        </p:spPr>
        <p:txBody>
          <a:bodyPr/>
          <a:lstStyle/>
          <a:p>
            <a:r>
              <a:rPr lang="en-US" dirty="0" smtClean="0"/>
              <a:t>Jean Yang / Jeeves</a:t>
            </a:r>
            <a:endParaRPr lang="en-US" dirty="0"/>
          </a:p>
        </p:txBody>
      </p:sp>
      <p:sp>
        <p:nvSpPr>
          <p:cNvPr id="45" name="Slide Number Placeholder 4"/>
          <p:cNvSpPr>
            <a:spLocks noGrp="1"/>
          </p:cNvSpPr>
          <p:nvPr>
            <p:ph type="sldNum" sz="quarter" idx="12"/>
          </p:nvPr>
        </p:nvSpPr>
        <p:spPr>
          <a:xfrm>
            <a:off x="6553200" y="6356350"/>
            <a:ext cx="2133600" cy="365125"/>
          </a:xfrm>
        </p:spPr>
        <p:txBody>
          <a:bodyPr/>
          <a:lstStyle/>
          <a:p>
            <a:fld id="{AE215CCB-3876-432A-9723-473B512A9DFC}" type="slidenum">
              <a:rPr lang="en-US" smtClean="0"/>
              <a:pPr/>
              <a:t>8</a:t>
            </a:fld>
            <a:endParaRPr lang="en-US" dirty="0"/>
          </a:p>
        </p:txBody>
      </p:sp>
      <p:sp>
        <p:nvSpPr>
          <p:cNvPr id="3" name="TextBox 2"/>
          <p:cNvSpPr txBox="1"/>
          <p:nvPr/>
        </p:nvSpPr>
        <p:spPr>
          <a:xfrm>
            <a:off x="6493165" y="1944469"/>
            <a:ext cx="2324675" cy="830997"/>
          </a:xfrm>
          <a:prstGeom prst="rect">
            <a:avLst/>
          </a:prstGeom>
          <a:noFill/>
        </p:spPr>
        <p:txBody>
          <a:bodyPr wrap="none" rtlCol="0">
            <a:spAutoFit/>
          </a:bodyPr>
          <a:lstStyle/>
          <a:p>
            <a:r>
              <a:rPr lang="en-US" sz="2400" dirty="0" smtClean="0">
                <a:solidFill>
                  <a:schemeClr val="accent3"/>
                </a:solidFill>
              </a:rPr>
              <a:t>Associated with</a:t>
            </a:r>
          </a:p>
          <a:p>
            <a:r>
              <a:rPr lang="en-US" sz="2400" dirty="0" smtClean="0">
                <a:solidFill>
                  <a:schemeClr val="accent3"/>
                </a:solidFill>
              </a:rPr>
              <a:t>policies.</a:t>
            </a:r>
            <a:endParaRPr lang="en-US" sz="2400" dirty="0">
              <a:solidFill>
                <a:schemeClr val="accent3"/>
              </a:solidFill>
            </a:endParaRPr>
          </a:p>
        </p:txBody>
      </p:sp>
    </p:spTree>
    <p:extLst>
      <p:ext uri="{BB962C8B-B14F-4D97-AF65-F5344CB8AC3E}">
        <p14:creationId xmlns:p14="http://schemas.microsoft.com/office/powerpoint/2010/main" val="37634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animBg="1"/>
      <p:bldP spid="17" grpId="0" animBg="1"/>
      <p:bldP spid="18" grpId="0" animBg="1"/>
      <p:bldP spid="20" grpId="0"/>
      <p:bldP spid="41" grpId="0"/>
      <p:bldP spid="43"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80999" y="986135"/>
            <a:ext cx="8153401" cy="461665"/>
          </a:xfrm>
          <a:prstGeom prst="rect">
            <a:avLst/>
          </a:prstGeom>
        </p:spPr>
        <p:txBody>
          <a:bodyPr wrap="square">
            <a:spAutoFit/>
          </a:bodyPr>
          <a:lstStyle/>
          <a:p>
            <a:pPr marL="1588" indent="-1588"/>
            <a:r>
              <a:rPr lang="en-US" sz="2400" b="1" dirty="0" err="1" smtClean="0">
                <a:latin typeface="Helvetica" pitchFamily="34" charset="0"/>
                <a:cs typeface="Courier New" pitchFamily="49" charset="0"/>
              </a:rPr>
              <a:t>val</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 = </a:t>
            </a:r>
            <a:r>
              <a:rPr lang="en-US" sz="2400" dirty="0" smtClean="0">
                <a:latin typeface="Helvetica" pitchFamily="34" charset="0"/>
                <a:cs typeface="Courier New" pitchFamily="49" charset="0"/>
                <a:sym typeface="Symbol"/>
              </a:rPr>
              <a:t></a:t>
            </a:r>
            <a:r>
              <a:rPr lang="en-US" sz="2400" dirty="0" err="1" smtClean="0">
                <a:latin typeface="Helvetica" pitchFamily="34" charset="0"/>
                <a:sym typeface="Mathematica1"/>
              </a:rPr>
              <a:t>gpsCoords</a:t>
            </a:r>
            <a:r>
              <a:rPr lang="en-US" sz="2400" dirty="0" smtClean="0">
                <a:latin typeface="Helvetica" pitchFamily="34" charset="0"/>
                <a:sym typeface="Mathematica1"/>
              </a:rPr>
              <a:t> | country(</a:t>
            </a:r>
            <a:r>
              <a:rPr lang="en-US" sz="2400" dirty="0" err="1" smtClean="0">
                <a:latin typeface="Helvetica" pitchFamily="34" charset="0"/>
                <a:sym typeface="Mathematica1"/>
              </a:rPr>
              <a:t>gpsCoords</a:t>
            </a:r>
            <a:r>
              <a:rPr lang="en-US" sz="2400" dirty="0" smtClean="0">
                <a:latin typeface="Helvetica" pitchFamily="34" charset="0"/>
                <a:sym typeface="Mathematica1"/>
              </a:rPr>
              <a:t>)</a:t>
            </a:r>
            <a:r>
              <a:rPr lang="en-US" sz="2400" dirty="0" smtClean="0">
                <a:latin typeface="Helvetica" pitchFamily="34" charset="0"/>
                <a:cs typeface="Courier New" pitchFamily="49" charset="0"/>
                <a:sym typeface="Symbol"/>
              </a:rPr>
              <a:t></a:t>
            </a:r>
            <a:r>
              <a:rPr lang="en-US" sz="2400" i="1" baseline="-25000" dirty="0" smtClean="0">
                <a:latin typeface="Helvetica" pitchFamily="34" charset="0"/>
                <a:sym typeface="Mathematica1"/>
              </a:rPr>
              <a:t>a</a:t>
            </a:r>
            <a:endParaRPr lang="en-US" sz="2400" i="1" baseline="-25000" dirty="0">
              <a:latin typeface="Helvetica" pitchFamily="34" charset="0"/>
            </a:endParaRPr>
          </a:p>
        </p:txBody>
      </p:sp>
      <p:sp>
        <p:nvSpPr>
          <p:cNvPr id="50" name="Rectangle 49"/>
          <p:cNvSpPr/>
          <p:nvPr/>
        </p:nvSpPr>
        <p:spPr>
          <a:xfrm>
            <a:off x="381000" y="605135"/>
            <a:ext cx="3657600" cy="461665"/>
          </a:xfrm>
          <a:prstGeom prst="rect">
            <a:avLst/>
          </a:prstGeom>
        </p:spPr>
        <p:txBody>
          <a:bodyPr wrap="square">
            <a:spAutoFit/>
          </a:bodyPr>
          <a:lstStyle/>
          <a:p>
            <a:pPr marL="1588" indent="-1588">
              <a:buNone/>
            </a:pPr>
            <a:r>
              <a:rPr lang="en-US" sz="2400" b="1" dirty="0" smtClean="0">
                <a:latin typeface="Helvetica" pitchFamily="34" charset="0"/>
                <a:cs typeface="Courier New" pitchFamily="49" charset="0"/>
              </a:rPr>
              <a:t>label</a:t>
            </a:r>
            <a:r>
              <a:rPr lang="en-US" sz="2400" dirty="0" smtClean="0">
                <a:latin typeface="Helvetica" pitchFamily="34" charset="0"/>
                <a:cs typeface="Courier New" pitchFamily="49" charset="0"/>
              </a:rPr>
              <a:t> a</a:t>
            </a:r>
            <a:endParaRPr lang="en-US" sz="2400" b="1" dirty="0" smtClean="0">
              <a:latin typeface="Helvetica" pitchFamily="34" charset="0"/>
              <a:cs typeface="Courier New" pitchFamily="49" charset="0"/>
            </a:endParaRPr>
          </a:p>
        </p:txBody>
      </p:sp>
      <p:sp>
        <p:nvSpPr>
          <p:cNvPr id="54" name="Rectangle 53"/>
          <p:cNvSpPr/>
          <p:nvPr/>
        </p:nvSpPr>
        <p:spPr>
          <a:xfrm>
            <a:off x="381000" y="4129206"/>
            <a:ext cx="6992170" cy="830997"/>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Core Functionality</a:t>
            </a:r>
          </a:p>
          <a:p>
            <a:pPr marL="1588" indent="-1588">
              <a:buNone/>
            </a:pPr>
            <a:r>
              <a:rPr lang="en-US" sz="2400" b="1" dirty="0" err="1" smtClean="0">
                <a:latin typeface="Helvetica" pitchFamily="34" charset="0"/>
                <a:cs typeface="Courier New" pitchFamily="49" charset="0"/>
              </a:rPr>
              <a:t>val</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 “Jean’s location is ” + </a:t>
            </a:r>
            <a:r>
              <a:rPr lang="en-US" sz="2400" dirty="0" err="1" smtClean="0">
                <a:latin typeface="Helvetica" pitchFamily="34" charset="0"/>
                <a:cs typeface="Courier New" pitchFamily="49" charset="0"/>
              </a:rPr>
              <a:t>asStr</a:t>
            </a:r>
            <a:r>
              <a:rPr lang="en-US" sz="2400" dirty="0" smtClean="0">
                <a:latin typeface="Helvetica" pitchFamily="34" charset="0"/>
                <a:cs typeface="Courier New" pitchFamily="49" charset="0"/>
              </a:rPr>
              <a:t>(</a:t>
            </a:r>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a:t>
            </a:r>
          </a:p>
        </p:txBody>
      </p:sp>
      <p:sp>
        <p:nvSpPr>
          <p:cNvPr id="58" name="Rectangle 57"/>
          <p:cNvSpPr/>
          <p:nvPr/>
        </p:nvSpPr>
        <p:spPr>
          <a:xfrm>
            <a:off x="417870" y="5200471"/>
            <a:ext cx="8649930" cy="1200329"/>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Contextual Enforcement</a:t>
            </a: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andrey</a:t>
            </a:r>
            <a:r>
              <a:rPr lang="en-US" sz="2400" dirty="0" smtClean="0">
                <a:latin typeface="Helvetica" pitchFamily="34" charset="0"/>
                <a:cs typeface="Courier New" pitchFamily="49" charset="0"/>
              </a:rPr>
              <a:t>} </a:t>
            </a:r>
            <a:r>
              <a:rPr lang="en-US" sz="2400" dirty="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N 52.19</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 W 0.13</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a:t>
            </a:r>
            <a:endParaRPr lang="en-US" sz="2800" i="1" dirty="0" smtClean="0">
              <a:solidFill>
                <a:schemeClr val="accent3">
                  <a:lumMod val="75000"/>
                </a:schemeClr>
              </a:solidFill>
              <a:latin typeface="Helvetica" pitchFamily="34" charset="0"/>
              <a:cs typeface="Courier New" pitchFamily="49" charset="0"/>
            </a:endParaRP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rishabh</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in the United Kingdom.”</a:t>
            </a:r>
            <a:endParaRPr lang="en-US" sz="2800" b="1" dirty="0" smtClean="0">
              <a:solidFill>
                <a:schemeClr val="accent3">
                  <a:lumMod val="75000"/>
                </a:schemeClr>
              </a:solidFill>
              <a:latin typeface="Helvetica" pitchFamily="34" charset="0"/>
              <a:cs typeface="Courier New" pitchFamily="49" charset="0"/>
            </a:endParaRPr>
          </a:p>
        </p:txBody>
      </p:sp>
      <p:sp>
        <p:nvSpPr>
          <p:cNvPr id="71" name="TextBox 70"/>
          <p:cNvSpPr txBox="1"/>
          <p:nvPr/>
        </p:nvSpPr>
        <p:spPr>
          <a:xfrm>
            <a:off x="381000" y="2136338"/>
            <a:ext cx="6169742" cy="830997"/>
          </a:xfrm>
          <a:prstGeom prst="rect">
            <a:avLst/>
          </a:prstGeom>
          <a:noFill/>
        </p:spPr>
        <p:txBody>
          <a:bodyPr wrap="square" rtlCol="0">
            <a:spAutoFit/>
          </a:bodyPr>
          <a:lstStyle/>
          <a:p>
            <a:r>
              <a:rPr lang="en-US" sz="2400" b="1" dirty="0" smtClean="0">
                <a:solidFill>
                  <a:srgbClr val="C00000"/>
                </a:solidFill>
                <a:latin typeface="Helvetica" pitchFamily="34" charset="0"/>
                <a:sym typeface="Mathematica1"/>
              </a:rPr>
              <a:t>Policies</a:t>
            </a:r>
          </a:p>
          <a:p>
            <a:r>
              <a:rPr lang="en-US" sz="2400" b="1" dirty="0" smtClean="0">
                <a:latin typeface="Helvetica" pitchFamily="34" charset="0"/>
                <a:sym typeface="Mathematica1"/>
              </a:rPr>
              <a:t>restrict </a:t>
            </a:r>
            <a:r>
              <a:rPr lang="en-US" sz="2400" dirty="0">
                <a:latin typeface="Helvetica" pitchFamily="34" charset="0"/>
                <a:sym typeface="Mathematica1"/>
              </a:rPr>
              <a:t>a</a:t>
            </a:r>
            <a:r>
              <a:rPr lang="en-US" sz="2400" dirty="0" smtClean="0">
                <a:latin typeface="Helvetica" pitchFamily="34" charset="0"/>
                <a:sym typeface="Mathematica1"/>
              </a:rPr>
              <a:t>: </a:t>
            </a:r>
            <a:r>
              <a:rPr lang="en-US" sz="2400" dirty="0" smtClean="0">
                <a:latin typeface="Symbol" pitchFamily="18" charset="2"/>
                <a:sym typeface="Mathematica1"/>
              </a:rPr>
              <a:t>l</a:t>
            </a:r>
            <a:r>
              <a:rPr lang="en-US" sz="2400" dirty="0" smtClean="0">
                <a:latin typeface="Helvetica" pitchFamily="34" charset="0"/>
                <a:sym typeface="Mathematica1"/>
              </a:rPr>
              <a:t>oc.(</a:t>
            </a:r>
            <a:r>
              <a:rPr lang="en-US" sz="2400" dirty="0" err="1" smtClean="0">
                <a:latin typeface="Helvetica" pitchFamily="34" charset="0"/>
                <a:sym typeface="Mathematica1"/>
              </a:rPr>
              <a:t>isNear</a:t>
            </a:r>
            <a:r>
              <a:rPr lang="en-US" sz="2400" dirty="0" smtClean="0">
                <a:latin typeface="Helvetica" pitchFamily="34" charset="0"/>
                <a:sym typeface="Mathematica1"/>
              </a:rPr>
              <a:t>(</a:t>
            </a:r>
            <a:r>
              <a:rPr lang="en-US" sz="2400" dirty="0" err="1" smtClean="0">
                <a:latin typeface="Helvetica" pitchFamily="34" charset="0"/>
                <a:sym typeface="Mathematica1"/>
              </a:rPr>
              <a:t>oc</a:t>
            </a:r>
            <a:r>
              <a:rPr lang="en-US" sz="2400" dirty="0" smtClean="0">
                <a:latin typeface="Helvetica" pitchFamily="34" charset="0"/>
                <a:sym typeface="Mathematica1"/>
              </a:rPr>
              <a:t>, jean))</a:t>
            </a:r>
            <a:endParaRPr lang="en-US" sz="2400" dirty="0">
              <a:latin typeface="Helvetica" pitchFamily="34" charset="0"/>
            </a:endParaRPr>
          </a:p>
        </p:txBody>
      </p:sp>
      <p:sp>
        <p:nvSpPr>
          <p:cNvPr id="23" name="TextBox 22"/>
          <p:cNvSpPr txBox="1"/>
          <p:nvPr/>
        </p:nvSpPr>
        <p:spPr>
          <a:xfrm>
            <a:off x="1676400" y="597932"/>
            <a:ext cx="21336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low</a:t>
            </a:r>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high</a:t>
            </a:r>
            <a:r>
              <a:rPr lang="en-US" sz="2400" dirty="0" smtClean="0">
                <a:solidFill>
                  <a:schemeClr val="accent3">
                    <a:lumMod val="75000"/>
                  </a:schemeClr>
                </a:solidFill>
                <a:latin typeface="Helvetica" pitchFamily="34" charset="0"/>
              </a:rPr>
              <a:t> }</a:t>
            </a:r>
            <a:endParaRPr lang="en-US" sz="2400" dirty="0">
              <a:solidFill>
                <a:schemeClr val="accent3">
                  <a:lumMod val="75000"/>
                </a:schemeClr>
              </a:solidFill>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solidFill>
                  <a:schemeClr val="tx1"/>
                </a:solidFill>
              </a:rPr>
              <a:pPr/>
              <a:t>9</a:t>
            </a:fld>
            <a:endParaRPr lang="en-US" dirty="0">
              <a:solidFill>
                <a:schemeClr val="tx1"/>
              </a:solidFill>
            </a:endParaRPr>
          </a:p>
        </p:txBody>
      </p:sp>
      <p:sp>
        <p:nvSpPr>
          <p:cNvPr id="24" name="Rectangle 23"/>
          <p:cNvSpPr/>
          <p:nvPr/>
        </p:nvSpPr>
        <p:spPr>
          <a:xfrm>
            <a:off x="381000" y="221397"/>
            <a:ext cx="3657600" cy="461665"/>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Sensitive Values</a:t>
            </a:r>
          </a:p>
        </p:txBody>
      </p:sp>
      <p:sp>
        <p:nvSpPr>
          <p:cNvPr id="8" name="Footer Placeholder 7"/>
          <p:cNvSpPr>
            <a:spLocks noGrp="1"/>
          </p:cNvSpPr>
          <p:nvPr>
            <p:ph type="ftr" sz="quarter" idx="11"/>
          </p:nvPr>
        </p:nvSpPr>
        <p:spPr/>
        <p:txBody>
          <a:bodyPr/>
          <a:lstStyle/>
          <a:p>
            <a:r>
              <a:rPr lang="en-US" dirty="0" smtClean="0">
                <a:solidFill>
                  <a:schemeClr val="tx1"/>
                </a:solidFill>
              </a:rPr>
              <a:t>Jean Yang / Jeeves</a:t>
            </a:r>
            <a:endParaRPr lang="en-US" dirty="0">
              <a:solidFill>
                <a:schemeClr val="tx1"/>
              </a:solidFill>
            </a:endParaRPr>
          </a:p>
        </p:txBody>
      </p:sp>
      <p:sp>
        <p:nvSpPr>
          <p:cNvPr id="22" name="Oval 21"/>
          <p:cNvSpPr/>
          <p:nvPr/>
        </p:nvSpPr>
        <p:spPr>
          <a:xfrm>
            <a:off x="1525640" y="2583666"/>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25" name="Straight Connector 24"/>
          <p:cNvCxnSpPr>
            <a:stCxn id="22" idx="4"/>
          </p:cNvCxnSpPr>
          <p:nvPr/>
        </p:nvCxnSpPr>
        <p:spPr>
          <a:xfrm>
            <a:off x="1696270" y="2931352"/>
            <a:ext cx="0" cy="27178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19200" y="3122473"/>
            <a:ext cx="14478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sp>
        <p:nvSpPr>
          <p:cNvPr id="32" name="Oval 31"/>
          <p:cNvSpPr/>
          <p:nvPr/>
        </p:nvSpPr>
        <p:spPr>
          <a:xfrm>
            <a:off x="6248400" y="1158367"/>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33" name="Straight Connector 32"/>
          <p:cNvCxnSpPr>
            <a:stCxn id="32" idx="4"/>
          </p:cNvCxnSpPr>
          <p:nvPr/>
        </p:nvCxnSpPr>
        <p:spPr>
          <a:xfrm>
            <a:off x="6419030" y="1506053"/>
            <a:ext cx="0" cy="2420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15000" y="1748135"/>
            <a:ext cx="1447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cxnSp>
        <p:nvCxnSpPr>
          <p:cNvPr id="35" name="Straight Connector 34"/>
          <p:cNvCxnSpPr/>
          <p:nvPr/>
        </p:nvCxnSpPr>
        <p:spPr>
          <a:xfrm>
            <a:off x="2209800" y="2921968"/>
            <a:ext cx="0" cy="7428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50113" y="3588603"/>
            <a:ext cx="2378887"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Output channel.</a:t>
            </a:r>
            <a:endParaRPr lang="en-US" dirty="0">
              <a:solidFill>
                <a:schemeClr val="accent3">
                  <a:lumMod val="75000"/>
                </a:schemeClr>
              </a:solidFill>
              <a:latin typeface="Helvetica" pitchFamily="34" charset="0"/>
            </a:endParaRPr>
          </a:p>
        </p:txBody>
      </p:sp>
      <p:cxnSp>
        <p:nvCxnSpPr>
          <p:cNvPr id="20" name="Straight Connector 19"/>
          <p:cNvCxnSpPr/>
          <p:nvPr/>
        </p:nvCxnSpPr>
        <p:spPr>
          <a:xfrm>
            <a:off x="4038600" y="2917503"/>
            <a:ext cx="0" cy="7428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5600" y="3584138"/>
            <a:ext cx="2378887"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Predicate.</a:t>
            </a:r>
            <a:endParaRPr lang="en-US" dirty="0">
              <a:solidFill>
                <a:schemeClr val="accent3">
                  <a:lumMod val="75000"/>
                </a:schemeClr>
              </a:solidFill>
              <a:latin typeface="Helvetica" pitchFamily="34" charset="0"/>
            </a:endParaRPr>
          </a:p>
        </p:txBody>
      </p:sp>
      <p:cxnSp>
        <p:nvCxnSpPr>
          <p:cNvPr id="27" name="Straight Connector 26"/>
          <p:cNvCxnSpPr/>
          <p:nvPr/>
        </p:nvCxnSpPr>
        <p:spPr>
          <a:xfrm>
            <a:off x="2667000" y="14478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00200" y="17481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High value.</a:t>
            </a:r>
            <a:endParaRPr lang="en-US" dirty="0">
              <a:solidFill>
                <a:schemeClr val="accent3">
                  <a:lumMod val="75000"/>
                </a:schemeClr>
              </a:solidFill>
              <a:latin typeface="Helvetica" pitchFamily="34" charset="0"/>
            </a:endParaRPr>
          </a:p>
        </p:txBody>
      </p:sp>
      <p:cxnSp>
        <p:nvCxnSpPr>
          <p:cNvPr id="29" name="Straight Connector 28"/>
          <p:cNvCxnSpPr/>
          <p:nvPr/>
        </p:nvCxnSpPr>
        <p:spPr>
          <a:xfrm>
            <a:off x="4876800" y="14478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10000" y="17481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Low value.</a:t>
            </a:r>
            <a:endParaRPr lang="en-US" dirty="0">
              <a:solidFill>
                <a:schemeClr val="accent3">
                  <a:lumMod val="75000"/>
                </a:schemeClr>
              </a:solidFill>
              <a:latin typeface="Helvetica" pitchFamily="34" charset="0"/>
            </a:endParaRPr>
          </a:p>
        </p:txBody>
      </p:sp>
    </p:spTree>
    <p:custDataLst>
      <p:tags r:id="rId1"/>
    </p:custDataLst>
    <p:extLst>
      <p:ext uri="{BB962C8B-B14F-4D97-AF65-F5344CB8AC3E}">
        <p14:creationId xmlns:p14="http://schemas.microsoft.com/office/powerpoint/2010/main" val="1366927267"/>
      </p:ext>
    </p:extLst>
  </p:cSld>
  <p:clrMapOvr>
    <a:masterClrMapping/>
  </p:clrMapOvr>
  <mc:AlternateContent xmlns:mc="http://schemas.openxmlformats.org/markup-compatibility/2006" xmlns:p14="http://schemas.microsoft.com/office/powerpoint/2010/main">
    <mc:Choice Requires="p14">
      <p:transition spd="slow" p14:dur="2000" advTm="22434"/>
    </mc:Choice>
    <mc:Fallback xmlns="">
      <p:transition spd="slow" advTm="22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71" grpId="0"/>
      <p:bldP spid="23" grpId="0"/>
      <p:bldP spid="22" grpId="0" animBg="1"/>
      <p:bldP spid="26" grpId="0"/>
      <p:bldP spid="32" grpId="0" animBg="1"/>
      <p:bldP spid="34" grpId="0"/>
      <p:bldP spid="36" grpId="0"/>
      <p:bldP spid="21" grpId="0"/>
      <p:bldP spid="28"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7.2|3"/>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ags/tag3.xml><?xml version="1.0" encoding="utf-8"?>
<p:tagLst xmlns:a="http://schemas.openxmlformats.org/drawingml/2006/main" xmlns:r="http://schemas.openxmlformats.org/officeDocument/2006/relationships" xmlns:p="http://schemas.openxmlformats.org/presentationml/2006/main">
  <p:tag name="TIMING" val="|22.5"/>
</p:tagLst>
</file>

<file path=ppt/tags/tag4.xml><?xml version="1.0" encoding="utf-8"?>
<p:tagLst xmlns:a="http://schemas.openxmlformats.org/drawingml/2006/main" xmlns:r="http://schemas.openxmlformats.org/officeDocument/2006/relationships" xmlns:p="http://schemas.openxmlformats.org/presentationml/2006/main">
  <p:tag name="TIMING" val="|6|15.5"/>
</p:tagLst>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41600</TotalTime>
  <Words>3517</Words>
  <Application>Microsoft Office PowerPoint</Application>
  <PresentationFormat>On-screen Show (4:3)</PresentationFormat>
  <Paragraphs>557</Paragraphs>
  <Slides>34</Slides>
  <Notes>32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Custom Design</vt:lpstr>
      <vt:lpstr>A Framework for Automatically Enforcing Privacy Policies</vt:lpstr>
      <vt:lpstr>Privacy matters. People get it wrong.</vt:lpstr>
      <vt:lpstr>Many possible points of failure.</vt:lpstr>
      <vt:lpstr>Increasingly complex policies.</vt:lpstr>
      <vt:lpstr>PowerPoint Presentation</vt:lpstr>
      <vt:lpstr>Easier if we separate policies from other functionality.</vt:lpstr>
      <vt:lpstr>PowerPoint Presentation</vt:lpstr>
      <vt:lpstr>The Jeeves Language</vt:lpstr>
      <vt:lpstr>PowerPoint Presentation</vt:lpstr>
      <vt:lpstr>Jeeves Execution</vt:lpstr>
      <vt:lpstr>Jeeves Policies</vt:lpstr>
      <vt:lpstr>PowerPoint Presentation</vt:lpstr>
      <vt:lpstr>Classical Security</vt:lpstr>
      <vt:lpstr>Classical Security</vt:lpstr>
      <vt:lpstr>Jeeves Security</vt:lpstr>
      <vt:lpstr>Jeeves Non-Interference Guarantee</vt:lpstr>
      <vt:lpstr>Non-Interference in Jeeves</vt:lpstr>
      <vt:lpstr>Non-Interference in Jeeves</vt:lpstr>
      <vt:lpstr>PowerPoint Presentation</vt:lpstr>
      <vt:lpstr>Implementation</vt:lpstr>
      <vt:lpstr>Case study: JConf</vt:lpstr>
      <vt:lpstr>Jconf Architecture</vt:lpstr>
      <vt:lpstr>Functionality vs. Policy</vt:lpstr>
      <vt:lpstr>Jeeves Frameworks</vt:lpstr>
      <vt:lpstr>PowerPoint Presentation</vt:lpstr>
      <vt:lpstr>Storing multiple versions?</vt:lpstr>
      <vt:lpstr>When viewers specify trust…</vt:lpstr>
      <vt:lpstr>Low-level mechanism</vt:lpstr>
      <vt:lpstr>Guarantees</vt:lpstr>
      <vt:lpstr>Write Policy Case Studies</vt:lpstr>
      <vt:lpstr>Interfacing with the DB</vt:lpstr>
      <vt:lpstr>PowerPoint Presentation</vt:lpstr>
      <vt:lpstr>Jeeves Team</vt:lpstr>
      <vt:lpstr>The Jeeves Framework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UStudy</dc:creator>
  <cp:lastModifiedBy>jeanyang</cp:lastModifiedBy>
  <cp:revision>6041</cp:revision>
  <cp:lastPrinted>2012-03-27T23:02:42Z</cp:lastPrinted>
  <dcterms:created xsi:type="dcterms:W3CDTF">2011-07-19T18:15:25Z</dcterms:created>
  <dcterms:modified xsi:type="dcterms:W3CDTF">2013-10-15T08:25:34Z</dcterms:modified>
</cp:coreProperties>
</file>