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65" r:id="rId1"/>
  </p:sldMasterIdLst>
  <p:notesMasterIdLst>
    <p:notesMasterId r:id="rId28"/>
  </p:notesMasterIdLst>
  <p:handoutMasterIdLst>
    <p:handoutMasterId r:id="rId29"/>
  </p:handoutMasterIdLst>
  <p:sldIdLst>
    <p:sldId id="256" r:id="rId2"/>
    <p:sldId id="257" r:id="rId3"/>
    <p:sldId id="259" r:id="rId4"/>
    <p:sldId id="280" r:id="rId5"/>
    <p:sldId id="273" r:id="rId6"/>
    <p:sldId id="262" r:id="rId7"/>
    <p:sldId id="284" r:id="rId8"/>
    <p:sldId id="263" r:id="rId9"/>
    <p:sldId id="265" r:id="rId10"/>
    <p:sldId id="287" r:id="rId11"/>
    <p:sldId id="274" r:id="rId12"/>
    <p:sldId id="266" r:id="rId13"/>
    <p:sldId id="270" r:id="rId14"/>
    <p:sldId id="269" r:id="rId15"/>
    <p:sldId id="288" r:id="rId16"/>
    <p:sldId id="272" r:id="rId17"/>
    <p:sldId id="277" r:id="rId18"/>
    <p:sldId id="278" r:id="rId19"/>
    <p:sldId id="275" r:id="rId20"/>
    <p:sldId id="260" r:id="rId21"/>
    <p:sldId id="267" r:id="rId22"/>
    <p:sldId id="291" r:id="rId23"/>
    <p:sldId id="290" r:id="rId24"/>
    <p:sldId id="292" r:id="rId25"/>
    <p:sldId id="283" r:id="rId26"/>
    <p:sldId id="289" r:id="rId27"/>
  </p:sldIdLst>
  <p:sldSz cx="9144000" cy="6858000" type="screen4x3"/>
  <p:notesSz cx="6858000" cy="9144000"/>
  <p:defaultTextStyle>
    <a:lvl1pPr marL="0" algn="l" rtl="0" latinLnBrk="0">
      <a:defRPr lang="de-DE" sz="1800" kern="1200">
        <a:solidFill>
          <a:schemeClr val="tx1"/>
        </a:solidFill>
        <a:latin typeface="+mn-lt"/>
        <a:ea typeface="+mn-ea"/>
        <a:cs typeface="+mn-cs"/>
      </a:defRPr>
    </a:lvl1pPr>
    <a:lvl2pPr marL="457200" algn="l" rtl="0" latinLnBrk="0">
      <a:defRPr lang="de-DE" sz="1800" kern="1200">
        <a:solidFill>
          <a:schemeClr val="tx1"/>
        </a:solidFill>
        <a:latin typeface="+mn-lt"/>
        <a:ea typeface="+mn-ea"/>
        <a:cs typeface="+mn-cs"/>
      </a:defRPr>
    </a:lvl2pPr>
    <a:lvl3pPr marL="914400" algn="l" rtl="0" latinLnBrk="0">
      <a:defRPr lang="de-DE" sz="1800" kern="1200">
        <a:solidFill>
          <a:schemeClr val="tx1"/>
        </a:solidFill>
        <a:latin typeface="+mn-lt"/>
        <a:ea typeface="+mn-ea"/>
        <a:cs typeface="+mn-cs"/>
      </a:defRPr>
    </a:lvl3pPr>
    <a:lvl4pPr marL="1371600" algn="l" rtl="0" latinLnBrk="0">
      <a:defRPr lang="de-DE" sz="1800" kern="1200">
        <a:solidFill>
          <a:schemeClr val="tx1"/>
        </a:solidFill>
        <a:latin typeface="+mn-lt"/>
        <a:ea typeface="+mn-ea"/>
        <a:cs typeface="+mn-cs"/>
      </a:defRPr>
    </a:lvl4pPr>
    <a:lvl5pPr marL="1828800" algn="l" rtl="0" latinLnBrk="0">
      <a:defRPr lang="de-DE" sz="1800" kern="1200">
        <a:solidFill>
          <a:schemeClr val="tx1"/>
        </a:solidFill>
        <a:latin typeface="+mn-lt"/>
        <a:ea typeface="+mn-ea"/>
        <a:cs typeface="+mn-cs"/>
      </a:defRPr>
    </a:lvl5pPr>
    <a:lvl6pPr marL="2286000" algn="l" rtl="0" latinLnBrk="0">
      <a:defRPr lang="de-DE" sz="1800" kern="1200">
        <a:solidFill>
          <a:schemeClr val="tx1"/>
        </a:solidFill>
        <a:latin typeface="+mn-lt"/>
        <a:ea typeface="+mn-ea"/>
        <a:cs typeface="+mn-cs"/>
      </a:defRPr>
    </a:lvl6pPr>
    <a:lvl7pPr marL="2743200" algn="l" rtl="0" latinLnBrk="0">
      <a:defRPr lang="de-DE" sz="1800" kern="1200">
        <a:solidFill>
          <a:schemeClr val="tx1"/>
        </a:solidFill>
        <a:latin typeface="+mn-lt"/>
        <a:ea typeface="+mn-ea"/>
        <a:cs typeface="+mn-cs"/>
      </a:defRPr>
    </a:lvl7pPr>
    <a:lvl8pPr marL="3200400" algn="l" rtl="0" latinLnBrk="0">
      <a:defRPr lang="de-DE" sz="1800" kern="1200">
        <a:solidFill>
          <a:schemeClr val="tx1"/>
        </a:solidFill>
        <a:latin typeface="+mn-lt"/>
        <a:ea typeface="+mn-ea"/>
        <a:cs typeface="+mn-cs"/>
      </a:defRPr>
    </a:lvl8pPr>
    <a:lvl9pPr marL="3657600" algn="l" rtl="0" latinLnBrk="0">
      <a:defRPr lang="de-D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E9EDF3"/>
    <a:srgbClr val="A0A0A0"/>
  </p:clrMru>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30" autoAdjust="0"/>
    <p:restoredTop sz="86450" autoAdjust="0"/>
  </p:normalViewPr>
  <p:slideViewPr>
    <p:cSldViewPr>
      <p:cViewPr varScale="1">
        <p:scale>
          <a:sx n="80" d="100"/>
          <a:sy n="80"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107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de-DE"/>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de-DE" smtClean="0"/>
              <a:pPr/>
              <a:t>27.03.2008</a:t>
            </a:fld>
            <a:endParaRPr lang="de-DE"/>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de-DE"/>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de-DE"/>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a:pPr/>
              <a:t>28.6.2006</a:t>
            </a:fld>
            <a:endParaRPr lang="de-DE"/>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de-DE"/>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de-DE"/>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a:pPr/>
              <a:t>‹Nr.›</a:t>
            </a:fld>
            <a:endParaRPr lang="de-DE"/>
          </a:p>
        </p:txBody>
      </p:sp>
    </p:spTree>
  </p:cSld>
  <p:clrMap bg1="lt1" tx1="dk1" bg2="lt2" tx2="dk2" accent1="accent1" accent2="accent2" accent3="accent3" accent4="accent4" accent5="accent5" accent6="accent6" hlink="hlink" folHlink="folHlink"/>
  <p:notesStyle>
    <a:lvl1pPr marL="0" algn="l" rtl="0" latinLnBrk="0">
      <a:defRPr lang="de-DE" sz="1200" kern="1200">
        <a:solidFill>
          <a:schemeClr val="tx1"/>
        </a:solidFill>
        <a:latin typeface="+mn-lt"/>
        <a:ea typeface="+mn-ea"/>
        <a:cs typeface="+mn-cs"/>
      </a:defRPr>
    </a:lvl1pPr>
    <a:lvl2pPr marL="457200" algn="l" rtl="0" latinLnBrk="0">
      <a:defRPr lang="de-DE" sz="1200" kern="1200">
        <a:solidFill>
          <a:schemeClr val="tx1"/>
        </a:solidFill>
        <a:latin typeface="+mn-lt"/>
        <a:ea typeface="+mn-ea"/>
        <a:cs typeface="+mn-cs"/>
      </a:defRPr>
    </a:lvl2pPr>
    <a:lvl3pPr marL="914400" algn="l" rtl="0" latinLnBrk="0">
      <a:defRPr lang="de-DE" sz="1200" kern="1200">
        <a:solidFill>
          <a:schemeClr val="tx1"/>
        </a:solidFill>
        <a:latin typeface="+mn-lt"/>
        <a:ea typeface="+mn-ea"/>
        <a:cs typeface="+mn-cs"/>
      </a:defRPr>
    </a:lvl3pPr>
    <a:lvl4pPr marL="1371600" algn="l" rtl="0" latinLnBrk="0">
      <a:defRPr lang="de-DE" sz="1200" kern="1200">
        <a:solidFill>
          <a:schemeClr val="tx1"/>
        </a:solidFill>
        <a:latin typeface="+mn-lt"/>
        <a:ea typeface="+mn-ea"/>
        <a:cs typeface="+mn-cs"/>
      </a:defRPr>
    </a:lvl4pPr>
    <a:lvl5pPr marL="1828800" algn="l" rtl="0" latinLnBrk="0">
      <a:defRPr lang="de-DE" sz="1200" kern="1200">
        <a:solidFill>
          <a:schemeClr val="tx1"/>
        </a:solidFill>
        <a:latin typeface="+mn-lt"/>
        <a:ea typeface="+mn-ea"/>
        <a:cs typeface="+mn-cs"/>
      </a:defRPr>
    </a:lvl5pPr>
    <a:lvl6pPr marL="2286000" algn="l" rtl="0" latinLnBrk="0">
      <a:defRPr lang="de-DE" sz="1200" kern="1200">
        <a:solidFill>
          <a:schemeClr val="tx1"/>
        </a:solidFill>
        <a:latin typeface="+mn-lt"/>
        <a:ea typeface="+mn-ea"/>
        <a:cs typeface="+mn-cs"/>
      </a:defRPr>
    </a:lvl6pPr>
    <a:lvl7pPr marL="2743200" algn="l" rtl="0" latinLnBrk="0">
      <a:defRPr lang="de-DE" sz="1200" kern="1200">
        <a:solidFill>
          <a:schemeClr val="tx1"/>
        </a:solidFill>
        <a:latin typeface="+mn-lt"/>
        <a:ea typeface="+mn-ea"/>
        <a:cs typeface="+mn-cs"/>
      </a:defRPr>
    </a:lvl7pPr>
    <a:lvl8pPr marL="3200400" algn="l" rtl="0" latinLnBrk="0">
      <a:defRPr lang="de-DE" sz="1200" kern="1200">
        <a:solidFill>
          <a:schemeClr val="tx1"/>
        </a:solidFill>
        <a:latin typeface="+mn-lt"/>
        <a:ea typeface="+mn-ea"/>
        <a:cs typeface="+mn-cs"/>
      </a:defRPr>
    </a:lvl8pPr>
    <a:lvl9pPr marL="3657600" algn="l" rtl="0" latinLnBrk="0">
      <a:defRPr lang="de-D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de-DE" dirty="0"/>
          </a:p>
        </p:txBody>
      </p:sp>
      <p:sp>
        <p:nvSpPr>
          <p:cNvPr id="4" name="Rectangle 4"/>
          <p:cNvSpPr>
            <a:spLocks noGrp="1"/>
          </p:cNvSpPr>
          <p:nvPr>
            <p:ph type="sldNum" sz="quarter" idx="10"/>
          </p:nvPr>
        </p:nvSpPr>
        <p:spPr/>
        <p:txBody>
          <a:bodyPr/>
          <a:lstStyle>
            <a:extLst/>
          </a:lstStyle>
          <a:p>
            <a:fld id="{B3A019F3-8596-4028-9847-CBD3A185B07A}"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t>
            </a:r>
            <a:r>
              <a:rPr lang="de-DE" dirty="0" err="1" smtClean="0"/>
              <a:t>using</a:t>
            </a:r>
            <a:r>
              <a:rPr lang="de-DE" dirty="0" smtClean="0"/>
              <a:t> </a:t>
            </a:r>
            <a:r>
              <a:rPr lang="de-DE" dirty="0" err="1" smtClean="0"/>
              <a:t>the</a:t>
            </a:r>
            <a:r>
              <a:rPr lang="de-DE" dirty="0" smtClean="0"/>
              <a:t> </a:t>
            </a:r>
            <a:r>
              <a:rPr lang="de-DE" dirty="0" err="1" smtClean="0"/>
              <a:t>format</a:t>
            </a:r>
            <a:r>
              <a:rPr lang="de-DE" dirty="0" smtClean="0"/>
              <a:t> </a:t>
            </a:r>
            <a:r>
              <a:rPr lang="de-DE" dirty="0" err="1" smtClean="0"/>
              <a:t>of</a:t>
            </a:r>
            <a:r>
              <a:rPr lang="de-DE" dirty="0" smtClean="0"/>
              <a:t> </a:t>
            </a:r>
            <a:r>
              <a:rPr lang="de-DE" dirty="0" err="1" smtClean="0"/>
              <a:t>user-defined</a:t>
            </a:r>
            <a:r>
              <a:rPr lang="de-DE" dirty="0" smtClean="0"/>
              <a:t> </a:t>
            </a:r>
            <a:r>
              <a:rPr lang="de-DE" dirty="0" err="1" smtClean="0"/>
              <a:t>header</a:t>
            </a:r>
            <a:r>
              <a:rPr lang="de-DE" baseline="0" dirty="0" smtClean="0"/>
              <a:t> </a:t>
            </a:r>
            <a:r>
              <a:rPr lang="de-DE" baseline="0" dirty="0" err="1" smtClean="0"/>
              <a:t>fields</a:t>
            </a:r>
            <a:r>
              <a:rPr lang="de-DE" baseline="0" dirty="0" smtClean="0"/>
              <a:t> (RFC 822 zu SMTP…)</a:t>
            </a:r>
          </a:p>
          <a:p>
            <a:r>
              <a:rPr lang="de-DE" baseline="0" dirty="0" smtClean="0"/>
              <a:t>MTAs </a:t>
            </a:r>
            <a:r>
              <a:rPr lang="de-DE" baseline="0" dirty="0" err="1" smtClean="0"/>
              <a:t>terminate</a:t>
            </a:r>
            <a:r>
              <a:rPr lang="de-DE" baseline="0" dirty="0" smtClean="0"/>
              <a:t> IP</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MTAs </a:t>
            </a:r>
            <a:r>
              <a:rPr lang="de-DE" dirty="0" err="1" smtClean="0"/>
              <a:t>touch</a:t>
            </a:r>
            <a:r>
              <a:rPr lang="de-DE" dirty="0" smtClean="0"/>
              <a:t> e-</a:t>
            </a:r>
            <a:r>
              <a:rPr lang="de-DE" dirty="0" err="1" smtClean="0"/>
              <a:t>mail</a:t>
            </a:r>
            <a:r>
              <a:rPr lang="de-DE" baseline="0" dirty="0" smtClean="0"/>
              <a:t>, e-</a:t>
            </a:r>
            <a:r>
              <a:rPr lang="de-DE" baseline="0" dirty="0" err="1" smtClean="0"/>
              <a:t>mail</a:t>
            </a:r>
            <a:r>
              <a:rPr lang="de-DE" baseline="0" dirty="0" smtClean="0"/>
              <a:t> </a:t>
            </a:r>
            <a:r>
              <a:rPr lang="de-DE" baseline="0" dirty="0" err="1" smtClean="0"/>
              <a:t>header</a:t>
            </a:r>
            <a:r>
              <a:rPr lang="de-DE" baseline="0" dirty="0" smtClean="0"/>
              <a:t> </a:t>
            </a:r>
            <a:r>
              <a:rPr lang="de-DE" baseline="0" dirty="0" err="1" smtClean="0"/>
              <a:t>and</a:t>
            </a:r>
            <a:r>
              <a:rPr lang="de-DE" baseline="0" dirty="0" smtClean="0"/>
              <a:t> </a:t>
            </a:r>
            <a:r>
              <a:rPr lang="de-DE" baseline="0" dirty="0" err="1" smtClean="0"/>
              <a:t>envelope</a:t>
            </a:r>
            <a:r>
              <a:rPr lang="de-DE" baseline="0" dirty="0" smtClean="0"/>
              <a:t> </a:t>
            </a:r>
            <a:r>
              <a:rPr lang="de-DE" baseline="0" dirty="0" err="1" smtClean="0"/>
              <a:t>anyway</a:t>
            </a:r>
            <a:r>
              <a:rPr lang="de-DE" baseline="0" dirty="0" smtClean="0"/>
              <a:t> </a:t>
            </a:r>
            <a:r>
              <a:rPr lang="de-DE" baseline="0" dirty="0" err="1" smtClean="0"/>
              <a:t>and</a:t>
            </a:r>
            <a:r>
              <a:rPr lang="de-DE" baseline="0" dirty="0" smtClean="0"/>
              <a:t> </a:t>
            </a:r>
            <a:r>
              <a:rPr lang="de-DE" baseline="0" dirty="0" err="1" smtClean="0"/>
              <a:t>change</a:t>
            </a:r>
            <a:r>
              <a:rPr lang="de-DE" baseline="0" dirty="0" smtClean="0"/>
              <a:t>: so, </a:t>
            </a:r>
            <a:r>
              <a:rPr lang="de-DE" baseline="0" dirty="0" err="1" smtClean="0"/>
              <a:t>we</a:t>
            </a:r>
            <a:r>
              <a:rPr lang="de-DE" baseline="0" dirty="0" smtClean="0"/>
              <a:t> just </a:t>
            </a:r>
            <a:r>
              <a:rPr lang="de-DE" baseline="0" dirty="0" err="1" smtClean="0"/>
              <a:t>change</a:t>
            </a:r>
            <a:r>
              <a:rPr lang="de-DE" baseline="0" dirty="0" smtClean="0"/>
              <a:t> </a:t>
            </a:r>
            <a:r>
              <a:rPr lang="de-DE" baseline="0" dirty="0" err="1" smtClean="0"/>
              <a:t>it</a:t>
            </a:r>
            <a:r>
              <a:rPr lang="de-DE" baseline="0" dirty="0" smtClean="0"/>
              <a:t> a </a:t>
            </a:r>
            <a:r>
              <a:rPr lang="de-DE" baseline="0" dirty="0" err="1" smtClean="0"/>
              <a:t>little</a:t>
            </a:r>
            <a:r>
              <a:rPr lang="de-DE" baseline="0" dirty="0" smtClean="0"/>
              <a:t> </a:t>
            </a:r>
            <a:r>
              <a:rPr lang="de-DE" baseline="0" dirty="0" err="1" smtClean="0"/>
              <a:t>bit</a:t>
            </a:r>
            <a:r>
              <a:rPr lang="de-DE" baseline="0" dirty="0" smtClean="0"/>
              <a:t> </a:t>
            </a:r>
            <a:r>
              <a:rPr lang="de-DE" baseline="0" dirty="0" err="1" smtClean="0"/>
              <a:t>more</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LI in STMP </a:t>
            </a:r>
            <a:r>
              <a:rPr lang="de-DE" baseline="0" dirty="0" err="1" smtClean="0"/>
              <a:t>may</a:t>
            </a:r>
            <a:r>
              <a:rPr lang="de-DE" baseline="0" dirty="0" smtClean="0"/>
              <a:t> not </a:t>
            </a:r>
            <a:r>
              <a:rPr lang="de-DE" baseline="0" dirty="0" err="1" smtClean="0"/>
              <a:t>be</a:t>
            </a:r>
            <a:r>
              <a:rPr lang="de-DE" baseline="0" dirty="0" smtClean="0"/>
              <a:t> </a:t>
            </a:r>
            <a:r>
              <a:rPr lang="de-DE" baseline="0" dirty="0" err="1" smtClean="0"/>
              <a:t>present</a:t>
            </a:r>
            <a:r>
              <a:rPr lang="de-DE" baseline="0" dirty="0" smtClean="0"/>
              <a:t> </a:t>
            </a:r>
            <a:r>
              <a:rPr lang="de-DE" baseline="0" dirty="0" err="1" smtClean="0"/>
              <a:t>at</a:t>
            </a:r>
            <a:r>
              <a:rPr lang="de-DE" baseline="0" dirty="0" smtClean="0"/>
              <a:t> </a:t>
            </a:r>
            <a:r>
              <a:rPr lang="de-DE" baseline="0" dirty="0" err="1" smtClean="0"/>
              <a:t>first</a:t>
            </a:r>
            <a:r>
              <a:rPr lang="de-DE" baseline="0" smtClean="0"/>
              <a:t> MTA!</a:t>
            </a:r>
            <a:endParaRPr lang="de-DE" dirty="0" smtClean="0"/>
          </a:p>
          <a:p>
            <a:endParaRPr lang="de-DE" dirty="0"/>
          </a:p>
        </p:txBody>
      </p:sp>
      <p:sp>
        <p:nvSpPr>
          <p:cNvPr id="4" name="Foliennummernplatzhalter 3"/>
          <p:cNvSpPr>
            <a:spLocks noGrp="1"/>
          </p:cNvSpPr>
          <p:nvPr>
            <p:ph type="sldNum" sz="quarter" idx="10"/>
          </p:nvPr>
        </p:nvSpPr>
        <p:spPr/>
        <p:txBody>
          <a:bodyPr/>
          <a:lstStyle/>
          <a:p>
            <a:fld id="{B3A019F3-8596-4028-9847-CBD3A185B07A}" type="slidenum">
              <a:rPr lang="de-DE" smtClean="0"/>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aseline="0" smtClean="0"/>
              <a:t>Backup </a:t>
            </a:r>
            <a:r>
              <a:rPr lang="de-DE" baseline="0" err="1" smtClean="0"/>
              <a:t>slide</a:t>
            </a:r>
            <a:r>
              <a:rPr lang="de-DE" baseline="0" smtClean="0"/>
              <a:t> </a:t>
            </a:r>
            <a:r>
              <a:rPr lang="de-DE" baseline="0" err="1" smtClean="0"/>
              <a:t>for</a:t>
            </a:r>
            <a:r>
              <a:rPr lang="de-DE" baseline="0" smtClean="0"/>
              <a:t> </a:t>
            </a:r>
            <a:r>
              <a:rPr lang="de-DE" baseline="0" err="1" smtClean="0"/>
              <a:t>provider</a:t>
            </a:r>
            <a:r>
              <a:rPr lang="de-DE" baseline="0" smtClean="0"/>
              <a:t> </a:t>
            </a:r>
            <a:r>
              <a:rPr lang="de-DE" baseline="0" err="1" smtClean="0"/>
              <a:t>peering</a:t>
            </a:r>
            <a:endParaRPr lang="de-DE"/>
          </a:p>
        </p:txBody>
      </p:sp>
      <p:sp>
        <p:nvSpPr>
          <p:cNvPr id="4" name="Foliennummernplatzhalter 3"/>
          <p:cNvSpPr>
            <a:spLocks noGrp="1"/>
          </p:cNvSpPr>
          <p:nvPr>
            <p:ph type="sldNum" sz="quarter" idx="10"/>
          </p:nvPr>
        </p:nvSpPr>
        <p:spPr/>
        <p:txBody>
          <a:bodyPr/>
          <a:lstStyle/>
          <a:p>
            <a:fld id="{B3A019F3-8596-4028-9847-CBD3A185B07A}" type="slidenum">
              <a:rPr lang="de-DE" smtClean="0"/>
              <a:pPr/>
              <a:t>14</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B3A019F3-8596-4028-9847-CBD3A185B07A}" type="slidenum">
              <a:rPr lang="de-DE" smtClean="0"/>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err="1" smtClean="0"/>
              <a:t>IPclip</a:t>
            </a:r>
            <a:r>
              <a:rPr lang="de-DE" dirty="0" smtClean="0"/>
              <a:t> </a:t>
            </a:r>
            <a:r>
              <a:rPr lang="de-DE" dirty="0" err="1" smtClean="0"/>
              <a:t>supports</a:t>
            </a:r>
            <a:r>
              <a:rPr lang="de-DE" dirty="0" smtClean="0"/>
              <a:t> </a:t>
            </a:r>
            <a:r>
              <a:rPr lang="de-DE" dirty="0" err="1" smtClean="0"/>
              <a:t>removal</a:t>
            </a:r>
            <a:r>
              <a:rPr lang="de-DE" dirty="0" smtClean="0"/>
              <a:t> </a:t>
            </a:r>
            <a:r>
              <a:rPr lang="en-US" noProof="0" dirty="0" smtClean="0"/>
              <a:t>of</a:t>
            </a:r>
            <a:r>
              <a:rPr lang="de-DE" dirty="0" smtClean="0"/>
              <a:t> </a:t>
            </a:r>
            <a:r>
              <a:rPr lang="de-DE" dirty="0" err="1" smtClean="0"/>
              <a:t>IPclip</a:t>
            </a:r>
            <a:r>
              <a:rPr lang="de-DE" dirty="0" smtClean="0"/>
              <a:t> LI in </a:t>
            </a:r>
            <a:r>
              <a:rPr lang="de-DE" dirty="0" err="1" smtClean="0"/>
              <a:t>downstream</a:t>
            </a:r>
            <a:r>
              <a:rPr lang="de-DE" dirty="0" smtClean="0"/>
              <a:t>, </a:t>
            </a:r>
            <a:r>
              <a:rPr lang="de-DE" dirty="0" err="1" smtClean="0"/>
              <a:t>although</a:t>
            </a:r>
            <a:r>
              <a:rPr lang="de-DE" baseline="0" dirty="0" smtClean="0"/>
              <a:t> </a:t>
            </a:r>
            <a:r>
              <a:rPr lang="de-DE" baseline="0" dirty="0" err="1" smtClean="0"/>
              <a:t>IPclip</a:t>
            </a:r>
            <a:r>
              <a:rPr lang="de-DE" baseline="0" dirty="0" smtClean="0"/>
              <a:t> LI </a:t>
            </a:r>
            <a:r>
              <a:rPr lang="de-DE" baseline="0" dirty="0" err="1" smtClean="0"/>
              <a:t>should</a:t>
            </a:r>
            <a:r>
              <a:rPr lang="de-DE" baseline="0" dirty="0" smtClean="0"/>
              <a:t> not </a:t>
            </a:r>
            <a:r>
              <a:rPr lang="de-DE" baseline="0" dirty="0" err="1" smtClean="0"/>
              <a:t>be</a:t>
            </a:r>
            <a:r>
              <a:rPr lang="de-DE" baseline="0" dirty="0" smtClean="0"/>
              <a:t> </a:t>
            </a:r>
            <a:r>
              <a:rPr lang="de-DE" baseline="0" dirty="0" err="1" smtClean="0"/>
              <a:t>present</a:t>
            </a:r>
            <a:r>
              <a:rPr lang="de-DE" baseline="0" dirty="0" smtClean="0"/>
              <a:t> </a:t>
            </a:r>
            <a:r>
              <a:rPr lang="de-DE" baseline="0" dirty="0" err="1" smtClean="0"/>
              <a:t>at</a:t>
            </a:r>
            <a:r>
              <a:rPr lang="de-DE" baseline="0" dirty="0" smtClean="0"/>
              <a:t> </a:t>
            </a:r>
            <a:r>
              <a:rPr lang="de-DE" baseline="0" dirty="0" err="1" smtClean="0"/>
              <a:t>the</a:t>
            </a:r>
            <a:r>
              <a:rPr lang="de-DE" baseline="0" dirty="0" smtClean="0"/>
              <a:t> final </a:t>
            </a:r>
            <a:r>
              <a:rPr lang="de-DE" baseline="0" dirty="0" err="1" smtClean="0"/>
              <a:t>recipient‘s</a:t>
            </a:r>
            <a:r>
              <a:rPr lang="de-DE" baseline="0" dirty="0" smtClean="0"/>
              <a:t> AN</a:t>
            </a:r>
            <a:endParaRPr lang="de-DE" dirty="0" smtClean="0"/>
          </a:p>
          <a:p>
            <a:endParaRPr lang="de-DE" dirty="0" smtClean="0"/>
          </a:p>
        </p:txBody>
      </p:sp>
      <p:sp>
        <p:nvSpPr>
          <p:cNvPr id="4" name="Foliennummernplatzhalter 3"/>
          <p:cNvSpPr>
            <a:spLocks noGrp="1"/>
          </p:cNvSpPr>
          <p:nvPr>
            <p:ph type="sldNum" sz="quarter" idx="10"/>
          </p:nvPr>
        </p:nvSpPr>
        <p:spPr/>
        <p:txBody>
          <a:bodyPr/>
          <a:lstStyle/>
          <a:p>
            <a:fld id="{B3A019F3-8596-4028-9847-CBD3A185B07A}" type="slidenum">
              <a:rPr lang="de-DE" smtClean="0"/>
              <a:pPr/>
              <a:t>17</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WHOIS </a:t>
            </a:r>
            <a:r>
              <a:rPr lang="de-DE" dirty="0" err="1" smtClean="0"/>
              <a:t>record</a:t>
            </a:r>
            <a:r>
              <a:rPr lang="de-DE" dirty="0" smtClean="0"/>
              <a:t> just </a:t>
            </a:r>
            <a:r>
              <a:rPr lang="de-DE" dirty="0" err="1" smtClean="0"/>
              <a:t>provide</a:t>
            </a:r>
            <a:r>
              <a:rPr lang="de-DE" dirty="0" smtClean="0"/>
              <a:t> </a:t>
            </a:r>
            <a:r>
              <a:rPr lang="de-DE" dirty="0" err="1" smtClean="0"/>
              <a:t>coarse</a:t>
            </a:r>
            <a:r>
              <a:rPr lang="de-DE" baseline="0" dirty="0" smtClean="0"/>
              <a:t> </a:t>
            </a:r>
            <a:r>
              <a:rPr lang="de-DE" baseline="0" dirty="0" err="1" smtClean="0"/>
              <a:t>grained</a:t>
            </a:r>
            <a:r>
              <a:rPr lang="de-DE" baseline="0" dirty="0" smtClean="0"/>
              <a:t> </a:t>
            </a:r>
            <a:r>
              <a:rPr lang="de-DE" baseline="0" dirty="0" err="1" smtClean="0"/>
              <a:t>resolution</a:t>
            </a:r>
            <a:r>
              <a:rPr lang="de-DE" baseline="0" dirty="0" smtClean="0"/>
              <a:t> </a:t>
            </a:r>
            <a:r>
              <a:rPr lang="de-DE" baseline="0" dirty="0" err="1" smtClean="0"/>
              <a:t>and</a:t>
            </a:r>
            <a:r>
              <a:rPr lang="de-DE" baseline="0" dirty="0" smtClean="0"/>
              <a:t> </a:t>
            </a:r>
            <a:r>
              <a:rPr lang="de-DE" baseline="0" dirty="0" err="1" smtClean="0"/>
              <a:t>are</a:t>
            </a:r>
            <a:r>
              <a:rPr lang="de-DE" baseline="0" dirty="0" smtClean="0"/>
              <a:t> </a:t>
            </a:r>
            <a:r>
              <a:rPr lang="de-DE" baseline="0" dirty="0" err="1" smtClean="0"/>
              <a:t>prone</a:t>
            </a:r>
            <a:r>
              <a:rPr lang="de-DE" baseline="0" dirty="0" smtClean="0"/>
              <a:t> </a:t>
            </a:r>
            <a:r>
              <a:rPr lang="de-DE" baseline="0" dirty="0" err="1" smtClean="0"/>
              <a:t>to</a:t>
            </a:r>
            <a:r>
              <a:rPr lang="de-DE" baseline="0" dirty="0" smtClean="0"/>
              <a:t> </a:t>
            </a:r>
            <a:r>
              <a:rPr lang="de-DE" baseline="0" dirty="0" err="1" smtClean="0"/>
              <a:t>manipulation</a:t>
            </a:r>
            <a:endParaRPr lang="de-DE" dirty="0" smtClean="0"/>
          </a:p>
          <a:p>
            <a:endParaRPr lang="de-DE" dirty="0" smtClean="0"/>
          </a:p>
          <a:p>
            <a:r>
              <a:rPr lang="de-DE" dirty="0" smtClean="0"/>
              <a:t>Status </a:t>
            </a:r>
            <a:r>
              <a:rPr lang="de-DE" dirty="0" err="1" smtClean="0"/>
              <a:t>flags</a:t>
            </a:r>
            <a:r>
              <a:rPr lang="de-DE" dirty="0" smtClean="0"/>
              <a:t> </a:t>
            </a:r>
            <a:r>
              <a:rPr lang="de-DE" dirty="0" err="1" smtClean="0"/>
              <a:t>set</a:t>
            </a:r>
            <a:r>
              <a:rPr lang="de-DE" dirty="0" smtClean="0"/>
              <a:t> </a:t>
            </a:r>
            <a:r>
              <a:rPr lang="de-DE" dirty="0" err="1" smtClean="0"/>
              <a:t>during</a:t>
            </a:r>
            <a:r>
              <a:rPr lang="de-DE" dirty="0" smtClean="0"/>
              <a:t> LI </a:t>
            </a:r>
            <a:r>
              <a:rPr lang="de-DE" dirty="0" err="1" smtClean="0"/>
              <a:t>verification</a:t>
            </a:r>
            <a:r>
              <a:rPr lang="de-DE" dirty="0" smtClean="0"/>
              <a:t> </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IPclip</a:t>
            </a:r>
            <a:r>
              <a:rPr lang="en-US" dirty="0" smtClean="0"/>
              <a:t> can not only used to trace s</a:t>
            </a:r>
            <a:r>
              <a:rPr lang="en-US" baseline="0" dirty="0" smtClean="0"/>
              <a:t>pam but every other kind of malware</a:t>
            </a:r>
            <a:endParaRPr lang="en-US" dirty="0" smtClean="0"/>
          </a:p>
        </p:txBody>
      </p:sp>
      <p:sp>
        <p:nvSpPr>
          <p:cNvPr id="4" name="Foliennummernplatzhalter 3"/>
          <p:cNvSpPr>
            <a:spLocks noGrp="1"/>
          </p:cNvSpPr>
          <p:nvPr>
            <p:ph type="sldNum" sz="quarter" idx="10"/>
          </p:nvPr>
        </p:nvSpPr>
        <p:spPr/>
        <p:txBody>
          <a:bodyPr/>
          <a:lstStyle/>
          <a:p>
            <a:fld id="{B3A019F3-8596-4028-9847-CBD3A185B07A}" type="slidenum">
              <a:rPr lang="de-DE" smtClean="0"/>
              <a:pPr/>
              <a:t>18</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restricted to only spam, we tried to emblematize the IPclip approach in the scenario but many  other use cases exist, especially where trustworthiness and position information is useful.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IPclip can not only used to trace s</a:t>
            </a:r>
            <a:r>
              <a:rPr lang="en-US" baseline="0" dirty="0" smtClean="0"/>
              <a:t>pam but every other kind of malware</a:t>
            </a:r>
            <a:endParaRPr lang="en-US" dirty="0" smtClean="0"/>
          </a:p>
          <a:p>
            <a:endParaRPr lang="de-DE" dirty="0"/>
          </a:p>
        </p:txBody>
      </p:sp>
      <p:sp>
        <p:nvSpPr>
          <p:cNvPr id="4" name="Foliennummernplatzhalter 3"/>
          <p:cNvSpPr>
            <a:spLocks noGrp="1"/>
          </p:cNvSpPr>
          <p:nvPr>
            <p:ph type="sldNum" sz="quarter" idx="10"/>
          </p:nvPr>
        </p:nvSpPr>
        <p:spPr/>
        <p:txBody>
          <a:bodyPr/>
          <a:lstStyle/>
          <a:p>
            <a:fld id="{B3A019F3-8596-4028-9847-CBD3A185B07A}" type="slidenum">
              <a:rPr lang="de-DE" smtClean="0"/>
              <a:pPr/>
              <a:t>20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mtClean="0"/>
              <a:t>TBA</a:t>
            </a:r>
            <a:r>
              <a:rPr lang="de-DE" baseline="0" smtClean="0"/>
              <a:t> in </a:t>
            </a:r>
            <a:r>
              <a:rPr lang="de-DE" baseline="0" err="1" smtClean="0"/>
              <a:t>the</a:t>
            </a:r>
            <a:r>
              <a:rPr lang="de-DE" baseline="0" smtClean="0"/>
              <a:t> Internet </a:t>
            </a:r>
            <a:r>
              <a:rPr lang="de-DE" baseline="0" err="1" smtClean="0"/>
              <a:t>because</a:t>
            </a:r>
            <a:r>
              <a:rPr lang="de-DE" baseline="0" smtClean="0"/>
              <a:t> </a:t>
            </a:r>
            <a:r>
              <a:rPr lang="de-DE" smtClean="0"/>
              <a:t>TBW mutual </a:t>
            </a:r>
            <a:r>
              <a:rPr lang="de-DE" err="1" smtClean="0"/>
              <a:t>trust</a:t>
            </a:r>
            <a:r>
              <a:rPr lang="de-DE" smtClean="0"/>
              <a:t> </a:t>
            </a:r>
            <a:r>
              <a:rPr lang="de-DE" err="1" smtClean="0"/>
              <a:t>hard</a:t>
            </a:r>
            <a:r>
              <a:rPr lang="de-DE" smtClean="0"/>
              <a:t> </a:t>
            </a:r>
            <a:r>
              <a:rPr lang="de-DE" err="1" smtClean="0"/>
              <a:t>to</a:t>
            </a:r>
            <a:r>
              <a:rPr lang="de-DE" smtClean="0"/>
              <a:t> </a:t>
            </a:r>
            <a:r>
              <a:rPr lang="de-DE" err="1" smtClean="0"/>
              <a:t>realize</a:t>
            </a:r>
            <a:r>
              <a:rPr lang="de-DE" smtClean="0"/>
              <a:t> in </a:t>
            </a:r>
            <a:r>
              <a:rPr lang="de-DE" err="1" smtClean="0"/>
              <a:t>the</a:t>
            </a:r>
            <a:r>
              <a:rPr lang="de-DE" smtClean="0"/>
              <a:t> Internet</a:t>
            </a:r>
          </a:p>
          <a:p>
            <a:r>
              <a:rPr lang="de-DE" err="1" smtClean="0"/>
              <a:t>How</a:t>
            </a:r>
            <a:r>
              <a:rPr lang="de-DE" smtClean="0"/>
              <a:t> </a:t>
            </a:r>
            <a:r>
              <a:rPr lang="de-DE" err="1" smtClean="0"/>
              <a:t>many</a:t>
            </a:r>
            <a:r>
              <a:rPr lang="de-DE" smtClean="0"/>
              <a:t> </a:t>
            </a:r>
            <a:r>
              <a:rPr lang="de-DE" err="1" smtClean="0"/>
              <a:t>passwords</a:t>
            </a:r>
            <a:r>
              <a:rPr lang="de-DE" smtClean="0"/>
              <a:t> do</a:t>
            </a:r>
            <a:r>
              <a:rPr lang="de-DE" baseline="0" smtClean="0"/>
              <a:t> </a:t>
            </a:r>
            <a:r>
              <a:rPr lang="de-DE" baseline="0" err="1" smtClean="0"/>
              <a:t>you</a:t>
            </a:r>
            <a:r>
              <a:rPr lang="de-DE" baseline="0" smtClean="0"/>
              <a:t> </a:t>
            </a:r>
            <a:r>
              <a:rPr lang="de-DE" baseline="0" err="1" smtClean="0"/>
              <a:t>have</a:t>
            </a:r>
            <a:r>
              <a:rPr lang="de-DE" baseline="0" smtClean="0"/>
              <a:t>?</a:t>
            </a:r>
            <a:endParaRPr lang="de-DE" smtClean="0"/>
          </a:p>
          <a:p>
            <a:endParaRPr lang="de-DE" smtClean="0"/>
          </a:p>
        </p:txBody>
      </p:sp>
      <p:sp>
        <p:nvSpPr>
          <p:cNvPr id="4" name="Foliennummernplatzhalter 3"/>
          <p:cNvSpPr>
            <a:spLocks noGrp="1"/>
          </p:cNvSpPr>
          <p:nvPr>
            <p:ph type="sldNum" sz="quarter" idx="10"/>
          </p:nvPr>
        </p:nvSpPr>
        <p:spPr/>
        <p:txBody>
          <a:bodyPr/>
          <a:lstStyle/>
          <a:p>
            <a:fld id="{B3A019F3-8596-4028-9847-CBD3A185B07A}" type="slidenum">
              <a:rPr lang="de-DE" smtClean="0"/>
              <a:pPr/>
              <a:t>22</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Primarily</a:t>
            </a:r>
            <a:r>
              <a:rPr lang="de-DE" dirty="0" smtClean="0"/>
              <a:t>,</a:t>
            </a:r>
            <a:r>
              <a:rPr lang="de-DE" baseline="0" dirty="0" smtClean="0"/>
              <a:t> </a:t>
            </a:r>
            <a:r>
              <a:rPr lang="de-DE" baseline="0" dirty="0" err="1" smtClean="0"/>
              <a:t>we</a:t>
            </a:r>
            <a:r>
              <a:rPr lang="de-DE" baseline="0" dirty="0" smtClean="0"/>
              <a:t> do not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classify</a:t>
            </a:r>
            <a:r>
              <a:rPr lang="de-DE" baseline="0" dirty="0" smtClean="0"/>
              <a:t> </a:t>
            </a:r>
            <a:r>
              <a:rPr lang="de-DE" baseline="0" dirty="0" err="1" smtClean="0"/>
              <a:t>spam</a:t>
            </a:r>
            <a:r>
              <a:rPr lang="de-DE" baseline="0" dirty="0" smtClean="0"/>
              <a:t> but </a:t>
            </a:r>
            <a:r>
              <a:rPr lang="de-DE" baseline="0" dirty="0" err="1" smtClean="0"/>
              <a:t>we</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provide</a:t>
            </a:r>
            <a:r>
              <a:rPr lang="de-DE" baseline="0" dirty="0" smtClean="0"/>
              <a:t> a </a:t>
            </a:r>
            <a:r>
              <a:rPr lang="de-DE" baseline="0" dirty="0" err="1" smtClean="0"/>
              <a:t>trigger</a:t>
            </a:r>
            <a:r>
              <a:rPr lang="de-DE" baseline="0" dirty="0" smtClean="0"/>
              <a:t> </a:t>
            </a:r>
            <a:r>
              <a:rPr lang="de-DE" baseline="0" dirty="0" err="1" smtClean="0"/>
              <a:t>to</a:t>
            </a:r>
            <a:r>
              <a:rPr lang="de-DE" baseline="0" dirty="0" smtClean="0"/>
              <a:t> </a:t>
            </a:r>
            <a:r>
              <a:rPr lang="de-DE" baseline="0" dirty="0" err="1" smtClean="0"/>
              <a:t>help</a:t>
            </a:r>
            <a:r>
              <a:rPr lang="de-DE" baseline="0" dirty="0" smtClean="0"/>
              <a:t> </a:t>
            </a:r>
            <a:r>
              <a:rPr lang="de-DE" baseline="0" dirty="0" err="1" smtClean="0"/>
              <a:t>classifying</a:t>
            </a:r>
            <a:endParaRPr lang="de-DE" baseline="0" dirty="0" smtClean="0"/>
          </a:p>
          <a:p>
            <a:r>
              <a:rPr lang="de-DE" baseline="0" dirty="0" smtClean="0"/>
              <a:t>SMTP </a:t>
            </a:r>
            <a:r>
              <a:rPr lang="de-DE" baseline="0" dirty="0" err="1" smtClean="0"/>
              <a:t>error</a:t>
            </a:r>
            <a:r>
              <a:rPr lang="de-DE" baseline="0" dirty="0" smtClean="0"/>
              <a:t> </a:t>
            </a:r>
            <a:r>
              <a:rPr lang="de-DE" baseline="0" dirty="0" err="1" smtClean="0"/>
              <a:t>codes</a:t>
            </a:r>
            <a:r>
              <a:rPr lang="de-DE" baseline="0" dirty="0" smtClean="0"/>
              <a:t> 2/4/5xx (</a:t>
            </a:r>
            <a:r>
              <a:rPr lang="de-DE" baseline="0" dirty="0" err="1" smtClean="0"/>
              <a:t>bounce</a:t>
            </a:r>
            <a:r>
              <a:rPr lang="de-DE" baseline="0" dirty="0" smtClean="0"/>
              <a:t> </a:t>
            </a:r>
            <a:r>
              <a:rPr lang="de-DE" baseline="0" dirty="0" err="1" smtClean="0"/>
              <a:t>messages</a:t>
            </a:r>
            <a:r>
              <a:rPr lang="de-DE" baseline="0" smtClean="0"/>
              <a:t>)</a:t>
            </a:r>
            <a:endParaRPr lang="de-DE" dirty="0"/>
          </a:p>
        </p:txBody>
      </p:sp>
      <p:sp>
        <p:nvSpPr>
          <p:cNvPr id="4" name="Foliennummernplatzhalter 3"/>
          <p:cNvSpPr>
            <a:spLocks noGrp="1"/>
          </p:cNvSpPr>
          <p:nvPr>
            <p:ph type="sldNum" sz="quarter" idx="10"/>
          </p:nvPr>
        </p:nvSpPr>
        <p:spPr/>
        <p:txBody>
          <a:bodyPr/>
          <a:lstStyle/>
          <a:p>
            <a:fld id="{B3A019F3-8596-4028-9847-CBD3A185B07A}" type="slidenum">
              <a:rPr lang="de-DE" smtClean="0"/>
              <a:pPr/>
              <a:t>23</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DKIM: Estimates range for performance impacts of anywhere from 20 percent to 50 percent for DKIM signing on open source MTAs.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SPF: Every possible mail forwarding service must be mapped and published by the sender – a task that is clearly not feasible. There are a large number of forwarding services out there and getting them all to change in the near term is also not feasible. So </a:t>
            </a:r>
            <a:r>
              <a:rPr lang="en-US" sz="1200" kern="1200" baseline="0" dirty="0" err="1" smtClean="0">
                <a:solidFill>
                  <a:schemeClr val="tx1"/>
                </a:solidFill>
                <a:latin typeface="+mn-lt"/>
                <a:ea typeface="+mn-ea"/>
                <a:cs typeface="+mn-cs"/>
              </a:rPr>
              <a:t>SPFand</a:t>
            </a:r>
            <a:r>
              <a:rPr lang="en-US" sz="1200" kern="1200" baseline="0" dirty="0" smtClean="0">
                <a:solidFill>
                  <a:schemeClr val="tx1"/>
                </a:solidFill>
                <a:latin typeface="+mn-lt"/>
                <a:ea typeface="+mn-ea"/>
                <a:cs typeface="+mn-cs"/>
              </a:rPr>
              <a:t> Sender ID suffer from this significant challenge that is known in the industry as “the forwarding problem.”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B3A019F3-8596-4028-9847-CBD3A185B07A}"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B3A019F3-8596-4028-9847-CBD3A185B07A}"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Normal SMTP allows any computer to send an e-mail claiming to be from anyone. Thus, it's easy for spammers to send e-mail from forged addresses. This makes it difficult to trace back to where the spam truly comes from, and easy for spammers to hide their true identity in order to avoid responsibility. Many believe that the ability for anyone to forge </a:t>
            </a:r>
            <a:r>
              <a:rPr lang="en-US" i="1" dirty="0" smtClean="0"/>
              <a:t>sender addresses</a:t>
            </a:r>
            <a:r>
              <a:rPr lang="en-US" dirty="0" smtClean="0"/>
              <a:t> (also known as Return-Paths) is a security flaw in modern SMTP, caused by an undesirable side-effect of the deprecation of source</a:t>
            </a:r>
            <a:r>
              <a:rPr lang="en-US" baseline="0" dirty="0" smtClean="0"/>
              <a:t> routes</a:t>
            </a:r>
            <a:r>
              <a:rPr lang="en-US" dirty="0" smtClean="0"/>
              <a:t>.</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DomainKeys</a:t>
            </a:r>
            <a:r>
              <a:rPr lang="de-DE" dirty="0" smtClean="0"/>
              <a:t>:</a:t>
            </a:r>
            <a:r>
              <a:rPr lang="de-DE" baseline="0" dirty="0" smtClean="0"/>
              <a:t> </a:t>
            </a:r>
            <a:r>
              <a:rPr lang="en-US" baseline="0" dirty="0" err="1" smtClean="0"/>
              <a:t>DomainKeys</a:t>
            </a:r>
            <a:r>
              <a:rPr lang="en-US" baseline="0" dirty="0" smtClean="0"/>
              <a:t> is an e-mail authentication system designed to verify the DNS domain of an e-mail sender and the message integrity.  </a:t>
            </a:r>
            <a:r>
              <a:rPr lang="de-DE" dirty="0" smtClean="0"/>
              <a:t>(</a:t>
            </a:r>
            <a:r>
              <a:rPr lang="de-DE" dirty="0" err="1" smtClean="0"/>
              <a:t>unfortunately</a:t>
            </a:r>
            <a:r>
              <a:rPr lang="de-DE" dirty="0" smtClean="0"/>
              <a:t>) </a:t>
            </a:r>
            <a:r>
              <a:rPr lang="de-DE" dirty="0" err="1" smtClean="0"/>
              <a:t>DomainKeys</a:t>
            </a:r>
            <a:r>
              <a:rPr lang="de-DE" dirty="0" smtClean="0"/>
              <a:t> </a:t>
            </a:r>
            <a:r>
              <a:rPr lang="de-DE" dirty="0" err="1" smtClean="0"/>
              <a:t>Identified</a:t>
            </a:r>
            <a:r>
              <a:rPr lang="de-DE" dirty="0" smtClean="0"/>
              <a:t> Mail (DKIM) not </a:t>
            </a:r>
            <a:r>
              <a:rPr lang="de-DE" dirty="0" err="1" smtClean="0"/>
              <a:t>yet</a:t>
            </a:r>
            <a:r>
              <a:rPr lang="de-DE" dirty="0" smtClean="0"/>
              <a:t> </a:t>
            </a:r>
            <a:r>
              <a:rPr lang="de-DE" dirty="0" err="1" smtClean="0"/>
              <a:t>widespread</a:t>
            </a:r>
            <a:r>
              <a:rPr lang="de-DE" baseline="0" dirty="0" smtClean="0"/>
              <a:t> in </a:t>
            </a:r>
            <a:r>
              <a:rPr lang="de-DE" baseline="0" dirty="0" err="1" smtClean="0"/>
              <a:t>use</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Sender </a:t>
            </a:r>
            <a:r>
              <a:rPr lang="de-DE" dirty="0" err="1" smtClean="0"/>
              <a:t>Policy</a:t>
            </a:r>
            <a:r>
              <a:rPr lang="de-DE" dirty="0" smtClean="0"/>
              <a:t> Framework (SPF): </a:t>
            </a:r>
            <a:r>
              <a:rPr lang="en-US" dirty="0" smtClean="0"/>
              <a:t>SPF allows the owner of an Internet domain to use special format of </a:t>
            </a:r>
            <a:r>
              <a:rPr lang="en-US" dirty="0" smtClean="0">
                <a:solidFill>
                  <a:schemeClr val="tx1"/>
                </a:solidFill>
              </a:rPr>
              <a:t>DNS TXT records </a:t>
            </a:r>
            <a:r>
              <a:rPr lang="en-US" dirty="0" smtClean="0"/>
              <a:t>to specify which machines are authorized to transmit e-mail for that domain. </a:t>
            </a:r>
            <a:r>
              <a:rPr lang="de-DE" dirty="0" smtClean="0"/>
              <a:t>SPF </a:t>
            </a:r>
            <a:r>
              <a:rPr lang="de-DE" dirty="0" err="1" smtClean="0"/>
              <a:t>is</a:t>
            </a:r>
            <a:r>
              <a:rPr lang="de-DE" dirty="0" smtClean="0"/>
              <a:t> </a:t>
            </a:r>
            <a:r>
              <a:rPr lang="de-DE" dirty="0" err="1" smtClean="0"/>
              <a:t>controversly</a:t>
            </a:r>
            <a:r>
              <a:rPr lang="de-DE" dirty="0" smtClean="0"/>
              <a:t> </a:t>
            </a:r>
            <a:r>
              <a:rPr lang="de-DE" dirty="0" err="1" smtClean="0"/>
              <a:t>discussed</a:t>
            </a:r>
            <a:r>
              <a:rPr lang="de-DE" dirty="0" smtClean="0"/>
              <a:t>. I</a:t>
            </a:r>
            <a:r>
              <a:rPr lang="en-US" dirty="0" smtClean="0"/>
              <a:t>t isn't clear that SPF offers more advantages than disadvantages. Moreover,</a:t>
            </a:r>
            <a:r>
              <a:rPr lang="en-US" baseline="0" dirty="0" smtClean="0"/>
              <a:t> it should just offer protection from forgery of addresses and is not an anti-spam </a:t>
            </a:r>
            <a:r>
              <a:rPr lang="en-US" baseline="0" dirty="0" err="1" smtClean="0"/>
              <a:t>mechansim</a:t>
            </a:r>
            <a:r>
              <a:rPr lang="en-US" baseline="0" dirty="0" smtClean="0"/>
              <a:t> per 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SpamAssassin</a:t>
            </a:r>
            <a:r>
              <a:rPr lang="en-US" dirty="0" smtClean="0"/>
              <a:t> is a computer program released under the Apache License 2.0 used for e-mail spam filtering based on content-matching rules, which also supports DNS-based, checksum-based and statistical filtering, supported by external programs and online databases.</a:t>
            </a:r>
            <a:endParaRPr lang="de-DE" dirty="0"/>
          </a:p>
        </p:txBody>
      </p:sp>
      <p:sp>
        <p:nvSpPr>
          <p:cNvPr id="4" name="Foliennummernplatzhalter 3"/>
          <p:cNvSpPr>
            <a:spLocks noGrp="1"/>
          </p:cNvSpPr>
          <p:nvPr>
            <p:ph type="sldNum" sz="quarter" idx="10"/>
          </p:nvPr>
        </p:nvSpPr>
        <p:spPr/>
        <p:txBody>
          <a:bodyPr/>
          <a:lstStyle/>
          <a:p>
            <a:fld id="{B3A019F3-8596-4028-9847-CBD3A185B07A}"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Demonstrating</a:t>
            </a:r>
            <a:r>
              <a:rPr lang="de-DE" baseline="0" dirty="0" smtClean="0"/>
              <a:t> </a:t>
            </a:r>
            <a:r>
              <a:rPr lang="de-DE" baseline="0" dirty="0" err="1" smtClean="0"/>
              <a:t>trust</a:t>
            </a:r>
            <a:r>
              <a:rPr lang="de-DE" baseline="0" dirty="0" smtClean="0"/>
              <a:t> </a:t>
            </a:r>
            <a:r>
              <a:rPr lang="de-DE" baseline="0" dirty="0" err="1" smtClean="0"/>
              <a:t>models</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a:t>
            </a:r>
            <a:r>
              <a:rPr lang="de-DE" baseline="0" dirty="0" err="1" smtClean="0"/>
              <a:t>example</a:t>
            </a:r>
            <a:r>
              <a:rPr lang="de-DE" baseline="0" dirty="0" smtClean="0"/>
              <a:t> </a:t>
            </a:r>
            <a:r>
              <a:rPr lang="de-DE" baseline="0" dirty="0" err="1" smtClean="0"/>
              <a:t>of</a:t>
            </a:r>
            <a:r>
              <a:rPr lang="de-DE" baseline="0" dirty="0" smtClean="0"/>
              <a:t> PSTN </a:t>
            </a:r>
            <a:r>
              <a:rPr lang="de-DE" baseline="0" dirty="0" err="1" smtClean="0"/>
              <a:t>and</a:t>
            </a:r>
            <a:r>
              <a:rPr lang="de-DE" baseline="0" dirty="0" smtClean="0"/>
              <a:t> Internet</a:t>
            </a:r>
            <a:endParaRPr lang="de-DE" dirty="0" smtClean="0"/>
          </a:p>
          <a:p>
            <a:r>
              <a:rPr lang="de-DE" dirty="0" smtClean="0"/>
              <a:t>TBA = </a:t>
            </a:r>
            <a:r>
              <a:rPr lang="de-DE" dirty="0" err="1" smtClean="0"/>
              <a:t>knowledge</a:t>
            </a:r>
            <a:r>
              <a:rPr lang="de-DE" dirty="0" smtClean="0"/>
              <a:t> </a:t>
            </a:r>
            <a:r>
              <a:rPr lang="de-DE" dirty="0" err="1" smtClean="0"/>
              <a:t>about</a:t>
            </a:r>
            <a:r>
              <a:rPr lang="de-DE" dirty="0" smtClean="0"/>
              <a:t> a </a:t>
            </a:r>
            <a:r>
              <a:rPr lang="de-DE" dirty="0" err="1" smtClean="0"/>
              <a:t>secret</a:t>
            </a:r>
            <a:r>
              <a:rPr lang="de-DE" dirty="0" smtClean="0"/>
              <a:t> </a:t>
            </a:r>
            <a:r>
              <a:rPr lang="de-DE" dirty="0" err="1" smtClean="0"/>
              <a:t>or</a:t>
            </a:r>
            <a:r>
              <a:rPr lang="de-DE" baseline="0" dirty="0" smtClean="0"/>
              <a:t> </a:t>
            </a:r>
            <a:r>
              <a:rPr lang="de-DE" baseline="0" dirty="0" err="1" smtClean="0"/>
              <a:t>possession</a:t>
            </a:r>
            <a:r>
              <a:rPr lang="de-DE" baseline="0" dirty="0" smtClean="0"/>
              <a:t> </a:t>
            </a:r>
            <a:r>
              <a:rPr lang="de-DE" baseline="0" dirty="0" err="1" smtClean="0"/>
              <a:t>of</a:t>
            </a:r>
            <a:r>
              <a:rPr lang="de-DE" baseline="0" dirty="0" smtClean="0"/>
              <a:t> a </a:t>
            </a:r>
            <a:r>
              <a:rPr lang="de-DE" baseline="0" dirty="0" err="1" smtClean="0"/>
              <a:t>key</a:t>
            </a:r>
            <a:endParaRPr lang="de-DE" dirty="0"/>
          </a:p>
        </p:txBody>
      </p:sp>
      <p:sp>
        <p:nvSpPr>
          <p:cNvPr id="4" name="Foliennummernplatzhalter 3"/>
          <p:cNvSpPr>
            <a:spLocks noGrp="1"/>
          </p:cNvSpPr>
          <p:nvPr>
            <p:ph type="sldNum" sz="quarter" idx="10"/>
          </p:nvPr>
        </p:nvSpPr>
        <p:spPr/>
        <p:txBody>
          <a:bodyPr/>
          <a:lstStyle/>
          <a:p>
            <a:fld id="{B3A019F3-8596-4028-9847-CBD3A185B07A}"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err="1" smtClean="0"/>
              <a:t>enrichment</a:t>
            </a:r>
            <a:r>
              <a:rPr lang="de-DE" smtClean="0"/>
              <a:t> </a:t>
            </a:r>
            <a:r>
              <a:rPr lang="de-DE" err="1" smtClean="0"/>
              <a:t>of</a:t>
            </a:r>
            <a:r>
              <a:rPr lang="de-DE" smtClean="0"/>
              <a:t> IP </a:t>
            </a:r>
            <a:r>
              <a:rPr lang="de-DE" err="1" smtClean="0"/>
              <a:t>packets</a:t>
            </a:r>
            <a:r>
              <a:rPr lang="de-DE" smtClean="0"/>
              <a:t> </a:t>
            </a:r>
            <a:r>
              <a:rPr lang="de-DE" err="1" smtClean="0"/>
              <a:t>with</a:t>
            </a:r>
            <a:r>
              <a:rPr lang="de-DE" smtClean="0"/>
              <a:t> </a:t>
            </a:r>
            <a:r>
              <a:rPr lang="de-DE" err="1" smtClean="0"/>
              <a:t>location</a:t>
            </a:r>
            <a:r>
              <a:rPr lang="de-DE" smtClean="0"/>
              <a:t> </a:t>
            </a:r>
            <a:r>
              <a:rPr lang="de-DE" err="1" smtClean="0"/>
              <a:t>references</a:t>
            </a:r>
            <a:r>
              <a:rPr lang="de-DE" smtClean="0"/>
              <a:t> </a:t>
            </a:r>
            <a:r>
              <a:rPr lang="de-DE" err="1" smtClean="0"/>
              <a:t>to</a:t>
            </a:r>
            <a:r>
              <a:rPr lang="de-DE" baseline="0" smtClean="0"/>
              <a:t> </a:t>
            </a:r>
            <a:r>
              <a:rPr lang="de-DE" baseline="0" err="1" smtClean="0"/>
              <a:t>the</a:t>
            </a:r>
            <a:r>
              <a:rPr lang="de-DE" baseline="0" smtClean="0"/>
              <a:t> IP </a:t>
            </a:r>
            <a:r>
              <a:rPr lang="de-DE" baseline="0" err="1" smtClean="0"/>
              <a:t>packet‘s</a:t>
            </a:r>
            <a:r>
              <a:rPr lang="de-DE" baseline="0" smtClean="0"/>
              <a:t> </a:t>
            </a:r>
            <a:r>
              <a:rPr lang="de-DE" baseline="0" err="1" smtClean="0"/>
              <a:t>origin</a:t>
            </a:r>
            <a:endParaRPr lang="de-DE" smtClean="0"/>
          </a:p>
        </p:txBody>
      </p:sp>
      <p:sp>
        <p:nvSpPr>
          <p:cNvPr id="4" name="Foliennummernplatzhalter 3"/>
          <p:cNvSpPr>
            <a:spLocks noGrp="1"/>
          </p:cNvSpPr>
          <p:nvPr>
            <p:ph type="sldNum" sz="quarter" idx="10"/>
          </p:nvPr>
        </p:nvSpPr>
        <p:spPr/>
        <p:txBody>
          <a:bodyPr/>
          <a:lstStyle/>
          <a:p>
            <a:fld id="{B3A019F3-8596-4028-9847-CBD3A185B07A}" type="slidenum">
              <a:rPr lang="de-DE" smtClean="0"/>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We</a:t>
            </a:r>
            <a:r>
              <a:rPr lang="de-DE" dirty="0" smtClean="0"/>
              <a:t> </a:t>
            </a:r>
            <a:r>
              <a:rPr lang="de-DE" dirty="0" err="1" smtClean="0"/>
              <a:t>have</a:t>
            </a:r>
            <a:r>
              <a:rPr lang="de-DE" dirty="0" smtClean="0"/>
              <a:t> </a:t>
            </a:r>
            <a:r>
              <a:rPr lang="de-DE" dirty="0" err="1" smtClean="0"/>
              <a:t>chosen</a:t>
            </a:r>
            <a:r>
              <a:rPr lang="de-DE" dirty="0" smtClean="0"/>
              <a:t> IP Type = 26</a:t>
            </a:r>
          </a:p>
          <a:p>
            <a:r>
              <a:rPr lang="de-DE" dirty="0" err="1" smtClean="0"/>
              <a:t>Several</a:t>
            </a:r>
            <a:r>
              <a:rPr lang="de-DE" dirty="0" smtClean="0"/>
              <a:t> </a:t>
            </a:r>
            <a:r>
              <a:rPr lang="de-DE" dirty="0" err="1" smtClean="0"/>
              <a:t>IPclip</a:t>
            </a:r>
            <a:r>
              <a:rPr lang="de-DE" dirty="0" smtClean="0"/>
              <a:t> Type (1,2,</a:t>
            </a:r>
            <a:r>
              <a:rPr lang="de-DE" baseline="0" dirty="0" smtClean="0"/>
              <a:t>3,4), </a:t>
            </a:r>
            <a:r>
              <a:rPr lang="de-DE" baseline="0" dirty="0" err="1" smtClean="0"/>
              <a:t>This</a:t>
            </a:r>
            <a:r>
              <a:rPr lang="de-DE" baseline="0" dirty="0" smtClean="0"/>
              <a:t> </a:t>
            </a:r>
            <a:r>
              <a:rPr lang="de-DE" baseline="0" dirty="0" err="1" smtClean="0"/>
              <a:t>is</a:t>
            </a:r>
            <a:r>
              <a:rPr lang="de-DE" baseline="0" dirty="0" smtClean="0"/>
              <a:t> 4.</a:t>
            </a:r>
            <a:endParaRPr lang="de-DE" dirty="0" smtClean="0"/>
          </a:p>
        </p:txBody>
      </p:sp>
      <p:sp>
        <p:nvSpPr>
          <p:cNvPr id="4" name="Foliennummernplatzhalter 3"/>
          <p:cNvSpPr>
            <a:spLocks noGrp="1"/>
          </p:cNvSpPr>
          <p:nvPr>
            <p:ph type="sldNum" sz="quarter" idx="10"/>
          </p:nvPr>
        </p:nvSpPr>
        <p:spPr/>
        <p:txBody>
          <a:bodyPr/>
          <a:lstStyle/>
          <a:p>
            <a:fld id="{B3A019F3-8596-4028-9847-CBD3A185B07A}"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IPclip</a:t>
            </a:r>
            <a:r>
              <a:rPr lang="de-DE" baseline="0" dirty="0" smtClean="0"/>
              <a:t>  </a:t>
            </a:r>
            <a:r>
              <a:rPr lang="de-DE" baseline="0" dirty="0" err="1" smtClean="0"/>
              <a:t>is</a:t>
            </a:r>
            <a:r>
              <a:rPr lang="de-DE" baseline="0" dirty="0" smtClean="0"/>
              <a:t> </a:t>
            </a:r>
            <a:r>
              <a:rPr lang="de-DE" baseline="0" dirty="0" err="1" smtClean="0"/>
              <a:t>located</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edge</a:t>
            </a:r>
            <a:r>
              <a:rPr lang="de-DE" baseline="0" dirty="0" smtClean="0"/>
              <a:t> </a:t>
            </a:r>
            <a:r>
              <a:rPr lang="de-DE" baseline="0" dirty="0" err="1" smtClean="0"/>
              <a:t>of</a:t>
            </a:r>
            <a:r>
              <a:rPr lang="de-DE" baseline="0" dirty="0" smtClean="0"/>
              <a:t> </a:t>
            </a:r>
            <a:r>
              <a:rPr lang="de-DE" baseline="0" dirty="0" err="1" smtClean="0"/>
              <a:t>the</a:t>
            </a:r>
            <a:r>
              <a:rPr lang="de-DE" baseline="0" dirty="0" smtClean="0"/>
              <a:t> Internet </a:t>
            </a:r>
            <a:r>
              <a:rPr lang="de-DE" baseline="0" dirty="0" smtClean="0">
                <a:sym typeface="Wingdings" pitchFamily="2" charset="2"/>
              </a:rPr>
              <a:t> In </a:t>
            </a:r>
            <a:r>
              <a:rPr lang="de-DE" baseline="0" dirty="0" err="1" smtClean="0">
                <a:sym typeface="Wingdings" pitchFamily="2" charset="2"/>
              </a:rPr>
              <a:t>the</a:t>
            </a:r>
            <a:r>
              <a:rPr lang="de-DE" baseline="0" dirty="0" smtClean="0">
                <a:sym typeface="Wingdings" pitchFamily="2" charset="2"/>
              </a:rPr>
              <a:t> </a:t>
            </a:r>
            <a:r>
              <a:rPr lang="de-DE" baseline="0" dirty="0" err="1" smtClean="0">
                <a:sym typeface="Wingdings" pitchFamily="2" charset="2"/>
              </a:rPr>
              <a:t>access</a:t>
            </a:r>
            <a:r>
              <a:rPr lang="de-DE" baseline="0" dirty="0" smtClean="0">
                <a:sym typeface="Wingdings" pitchFamily="2" charset="2"/>
              </a:rPr>
              <a:t> </a:t>
            </a:r>
            <a:r>
              <a:rPr lang="de-DE" baseline="0" dirty="0" err="1" smtClean="0">
                <a:sym typeface="Wingdings" pitchFamily="2" charset="2"/>
              </a:rPr>
              <a:t>network</a:t>
            </a:r>
            <a:endParaRPr lang="de-DE" dirty="0"/>
          </a:p>
        </p:txBody>
      </p:sp>
      <p:sp>
        <p:nvSpPr>
          <p:cNvPr id="4" name="Foliennummernplatzhalter 3"/>
          <p:cNvSpPr>
            <a:spLocks noGrp="1"/>
          </p:cNvSpPr>
          <p:nvPr>
            <p:ph type="sldNum" sz="quarter" idx="10"/>
          </p:nvPr>
        </p:nvSpPr>
        <p:spPr/>
        <p:txBody>
          <a:bodyPr/>
          <a:lstStyle/>
          <a:p>
            <a:fld id="{B3A019F3-8596-4028-9847-CBD3A185B07A}"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smtClean="0"/>
              <a:t> In </a:t>
            </a:r>
            <a:r>
              <a:rPr lang="de-DE" err="1" smtClean="0"/>
              <a:t>reality</a:t>
            </a:r>
            <a:r>
              <a:rPr lang="de-DE" smtClean="0"/>
              <a:t>, </a:t>
            </a:r>
            <a:r>
              <a:rPr lang="de-DE" err="1" smtClean="0"/>
              <a:t>does</a:t>
            </a:r>
            <a:r>
              <a:rPr lang="de-DE" baseline="0" smtClean="0"/>
              <a:t> not </a:t>
            </a:r>
            <a:r>
              <a:rPr lang="de-DE" baseline="0" err="1" smtClean="0"/>
              <a:t>have</a:t>
            </a:r>
            <a:r>
              <a:rPr lang="de-DE" baseline="0" smtClean="0"/>
              <a:t> </a:t>
            </a:r>
            <a:r>
              <a:rPr lang="de-DE" baseline="0" err="1" smtClean="0"/>
              <a:t>to</a:t>
            </a:r>
            <a:r>
              <a:rPr lang="de-DE" baseline="0" smtClean="0"/>
              <a:t> </a:t>
            </a:r>
            <a:r>
              <a:rPr lang="de-DE" baseline="0" err="1" smtClean="0"/>
              <a:t>be</a:t>
            </a:r>
            <a:r>
              <a:rPr lang="de-DE" baseline="0" smtClean="0"/>
              <a:t> a </a:t>
            </a:r>
            <a:r>
              <a:rPr lang="de-DE" baseline="0" err="1" smtClean="0"/>
              <a:t>square</a:t>
            </a:r>
            <a:r>
              <a:rPr lang="de-DE" baseline="0" smtClean="0"/>
              <a:t> but </a:t>
            </a:r>
            <a:r>
              <a:rPr lang="de-DE" baseline="0" err="1" smtClean="0"/>
              <a:t>rather</a:t>
            </a:r>
            <a:r>
              <a:rPr lang="de-DE" baseline="0" smtClean="0"/>
              <a:t> a </a:t>
            </a:r>
            <a:r>
              <a:rPr lang="de-DE" baseline="0" err="1" smtClean="0"/>
              <a:t>polyong</a:t>
            </a:r>
            <a:r>
              <a:rPr lang="de-DE" baseline="0" smtClean="0"/>
              <a:t> </a:t>
            </a:r>
            <a:r>
              <a:rPr lang="de-DE" baseline="0" err="1" smtClean="0"/>
              <a:t>or</a:t>
            </a:r>
            <a:r>
              <a:rPr lang="de-DE" baseline="0" smtClean="0"/>
              <a:t> a </a:t>
            </a:r>
            <a:r>
              <a:rPr lang="de-DE" baseline="0" err="1" smtClean="0"/>
              <a:t>circle</a:t>
            </a:r>
            <a:endParaRPr lang="de-DE" baseline="0" smtClean="0"/>
          </a:p>
          <a:p>
            <a:pPr>
              <a:buFontTx/>
              <a:buChar char="-"/>
            </a:pPr>
            <a:r>
              <a:rPr lang="de-DE" baseline="0" smtClean="0"/>
              <a:t> </a:t>
            </a:r>
            <a:r>
              <a:rPr lang="de-DE" baseline="0" err="1" smtClean="0"/>
              <a:t>precision</a:t>
            </a:r>
            <a:r>
              <a:rPr lang="de-DE" baseline="0" smtClean="0"/>
              <a:t> </a:t>
            </a:r>
            <a:r>
              <a:rPr lang="de-DE" baseline="0" err="1" smtClean="0"/>
              <a:t>is</a:t>
            </a:r>
            <a:r>
              <a:rPr lang="de-DE" baseline="0" smtClean="0"/>
              <a:t> </a:t>
            </a:r>
            <a:r>
              <a:rPr lang="de-DE" baseline="0" err="1" smtClean="0"/>
              <a:t>the</a:t>
            </a:r>
            <a:r>
              <a:rPr lang="de-DE" baseline="0" smtClean="0"/>
              <a:t> </a:t>
            </a:r>
            <a:r>
              <a:rPr lang="de-DE" baseline="0" err="1" smtClean="0"/>
              <a:t>size</a:t>
            </a:r>
            <a:r>
              <a:rPr lang="de-DE" baseline="0" smtClean="0"/>
              <a:t> </a:t>
            </a:r>
            <a:r>
              <a:rPr lang="de-DE" baseline="0" err="1" smtClean="0"/>
              <a:t>of</a:t>
            </a:r>
            <a:r>
              <a:rPr lang="de-DE" baseline="0" smtClean="0"/>
              <a:t> </a:t>
            </a:r>
            <a:r>
              <a:rPr lang="de-DE" baseline="0" err="1" smtClean="0"/>
              <a:t>the</a:t>
            </a:r>
            <a:r>
              <a:rPr lang="de-DE" baseline="0" smtClean="0"/>
              <a:t> SCA in </a:t>
            </a:r>
            <a:r>
              <a:rPr lang="de-DE" baseline="0" err="1" smtClean="0"/>
              <a:t>the</a:t>
            </a:r>
            <a:r>
              <a:rPr lang="de-DE" baseline="0" smtClean="0"/>
              <a:t> </a:t>
            </a:r>
            <a:r>
              <a:rPr lang="de-DE" baseline="0" err="1" smtClean="0"/>
              <a:t>worst</a:t>
            </a:r>
            <a:r>
              <a:rPr lang="de-DE" baseline="0" smtClean="0"/>
              <a:t> </a:t>
            </a:r>
            <a:r>
              <a:rPr lang="de-DE" baseline="0" err="1" smtClean="0"/>
              <a:t>case</a:t>
            </a:r>
            <a:endParaRPr lang="de-DE"/>
          </a:p>
        </p:txBody>
      </p:sp>
      <p:sp>
        <p:nvSpPr>
          <p:cNvPr id="4" name="Foliennummernplatzhalter 3"/>
          <p:cNvSpPr>
            <a:spLocks noGrp="1"/>
          </p:cNvSpPr>
          <p:nvPr>
            <p:ph type="sldNum" sz="quarter" idx="10"/>
          </p:nvPr>
        </p:nvSpPr>
        <p:spPr/>
        <p:txBody>
          <a:bodyPr/>
          <a:lstStyle/>
          <a:p>
            <a:fld id="{B3A019F3-8596-4028-9847-CBD3A185B07A}"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de-DE" smtClean="0"/>
              <a:t> In </a:t>
            </a:r>
            <a:r>
              <a:rPr lang="de-DE" err="1" smtClean="0"/>
              <a:t>reality</a:t>
            </a:r>
            <a:r>
              <a:rPr lang="de-DE" smtClean="0"/>
              <a:t>, </a:t>
            </a:r>
            <a:r>
              <a:rPr lang="de-DE" err="1" smtClean="0"/>
              <a:t>does</a:t>
            </a:r>
            <a:r>
              <a:rPr lang="de-DE" baseline="0" smtClean="0"/>
              <a:t> not </a:t>
            </a:r>
            <a:r>
              <a:rPr lang="de-DE" baseline="0" err="1" smtClean="0"/>
              <a:t>have</a:t>
            </a:r>
            <a:r>
              <a:rPr lang="de-DE" baseline="0" smtClean="0"/>
              <a:t> </a:t>
            </a:r>
            <a:r>
              <a:rPr lang="de-DE" baseline="0" err="1" smtClean="0"/>
              <a:t>to</a:t>
            </a:r>
            <a:r>
              <a:rPr lang="de-DE" baseline="0" smtClean="0"/>
              <a:t> </a:t>
            </a:r>
            <a:r>
              <a:rPr lang="de-DE" baseline="0" err="1" smtClean="0"/>
              <a:t>be</a:t>
            </a:r>
            <a:r>
              <a:rPr lang="de-DE" baseline="0" smtClean="0"/>
              <a:t> a </a:t>
            </a:r>
            <a:r>
              <a:rPr lang="de-DE" baseline="0" err="1" smtClean="0"/>
              <a:t>square</a:t>
            </a:r>
            <a:r>
              <a:rPr lang="de-DE" baseline="0" smtClean="0"/>
              <a:t> but </a:t>
            </a:r>
            <a:r>
              <a:rPr lang="de-DE" baseline="0" err="1" smtClean="0"/>
              <a:t>rather</a:t>
            </a:r>
            <a:r>
              <a:rPr lang="de-DE" baseline="0" smtClean="0"/>
              <a:t> a </a:t>
            </a:r>
            <a:r>
              <a:rPr lang="de-DE" baseline="0" err="1" smtClean="0"/>
              <a:t>polyong</a:t>
            </a:r>
            <a:r>
              <a:rPr lang="de-DE" baseline="0" smtClean="0"/>
              <a:t> </a:t>
            </a:r>
            <a:r>
              <a:rPr lang="de-DE" baseline="0" err="1" smtClean="0"/>
              <a:t>or</a:t>
            </a:r>
            <a:r>
              <a:rPr lang="de-DE" baseline="0" smtClean="0"/>
              <a:t> a </a:t>
            </a:r>
            <a:r>
              <a:rPr lang="de-DE" baseline="0" err="1" smtClean="0"/>
              <a:t>circle</a:t>
            </a:r>
            <a:endParaRPr lang="de-DE" baseline="0" smtClean="0"/>
          </a:p>
          <a:p>
            <a:pPr>
              <a:buFontTx/>
              <a:buChar char="-"/>
            </a:pPr>
            <a:r>
              <a:rPr lang="de-DE" baseline="0" smtClean="0"/>
              <a:t> </a:t>
            </a:r>
            <a:r>
              <a:rPr lang="de-DE" baseline="0" err="1" smtClean="0"/>
              <a:t>precision</a:t>
            </a:r>
            <a:r>
              <a:rPr lang="de-DE" baseline="0" smtClean="0"/>
              <a:t> </a:t>
            </a:r>
            <a:r>
              <a:rPr lang="de-DE" baseline="0" err="1" smtClean="0"/>
              <a:t>is</a:t>
            </a:r>
            <a:r>
              <a:rPr lang="de-DE" baseline="0" smtClean="0"/>
              <a:t> </a:t>
            </a:r>
            <a:r>
              <a:rPr lang="de-DE" baseline="0" err="1" smtClean="0"/>
              <a:t>the</a:t>
            </a:r>
            <a:r>
              <a:rPr lang="de-DE" baseline="0" smtClean="0"/>
              <a:t> </a:t>
            </a:r>
            <a:r>
              <a:rPr lang="de-DE" baseline="0" err="1" smtClean="0"/>
              <a:t>size</a:t>
            </a:r>
            <a:r>
              <a:rPr lang="de-DE" baseline="0" smtClean="0"/>
              <a:t> </a:t>
            </a:r>
            <a:r>
              <a:rPr lang="de-DE" baseline="0" err="1" smtClean="0"/>
              <a:t>of</a:t>
            </a:r>
            <a:r>
              <a:rPr lang="de-DE" baseline="0" smtClean="0"/>
              <a:t> </a:t>
            </a:r>
            <a:r>
              <a:rPr lang="de-DE" baseline="0" err="1" smtClean="0"/>
              <a:t>the</a:t>
            </a:r>
            <a:r>
              <a:rPr lang="de-DE" baseline="0" smtClean="0"/>
              <a:t> SCA in </a:t>
            </a:r>
            <a:r>
              <a:rPr lang="de-DE" baseline="0" err="1" smtClean="0"/>
              <a:t>the</a:t>
            </a:r>
            <a:r>
              <a:rPr lang="de-DE" baseline="0" smtClean="0"/>
              <a:t> </a:t>
            </a:r>
            <a:r>
              <a:rPr lang="de-DE" baseline="0" err="1" smtClean="0"/>
              <a:t>worst</a:t>
            </a:r>
            <a:r>
              <a:rPr lang="de-DE" baseline="0" smtClean="0"/>
              <a:t> </a:t>
            </a:r>
            <a:r>
              <a:rPr lang="de-DE" baseline="0" err="1" smtClean="0"/>
              <a:t>case</a:t>
            </a:r>
            <a:endParaRPr lang="de-DE"/>
          </a:p>
        </p:txBody>
      </p:sp>
      <p:sp>
        <p:nvSpPr>
          <p:cNvPr id="4" name="Foliennummernplatzhalter 3"/>
          <p:cNvSpPr>
            <a:spLocks noGrp="1"/>
          </p:cNvSpPr>
          <p:nvPr>
            <p:ph type="sldNum" sz="quarter" idx="10"/>
          </p:nvPr>
        </p:nvSpPr>
        <p:spPr/>
        <p:txBody>
          <a:bodyPr/>
          <a:lstStyle/>
          <a:p>
            <a:fld id="{B3A019F3-8596-4028-9847-CBD3A185B07A}"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5" name="Fußzeilenplatzhalter 4"/>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7"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8"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9"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7" name="Text Box 8"/>
          <p:cNvSpPr txBox="1">
            <a:spLocks noChangeArrowheads="1"/>
          </p:cNvSpPr>
          <p:nvPr userDrawn="1"/>
        </p:nvSpPr>
        <p:spPr bwMode="auto">
          <a:xfrm>
            <a:off x="0" y="1"/>
            <a:ext cx="9144000" cy="630942"/>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marL="0" marR="0" indent="0" algn="ctr" defTabSz="914400" rtl="0" eaLnBrk="1" fontAlgn="auto" latinLnBrk="0" hangingPunct="1">
              <a:lnSpc>
                <a:spcPct val="100000"/>
              </a:lnSpc>
              <a:spcBef>
                <a:spcPct val="50000"/>
              </a:spcBef>
              <a:spcAft>
                <a:spcPts val="0"/>
              </a:spcAft>
              <a:buClrTx/>
              <a:buSzTx/>
              <a:buFontTx/>
              <a:buNone/>
              <a:tabLst/>
              <a:defRPr/>
            </a:pPr>
            <a:r>
              <a:rPr lang="en-US" sz="1300" smtClean="0"/>
              <a:t>Complementing E-Mails with Distinct, Geographic Location</a:t>
            </a:r>
            <a:r>
              <a:rPr lang="en-US" sz="1300" baseline="0" smtClean="0"/>
              <a:t> Information in Packet-switched IP Networks</a:t>
            </a:r>
          </a:p>
          <a:p>
            <a:pPr algn="ctr">
              <a:spcBef>
                <a:spcPct val="50000"/>
              </a:spcBef>
            </a:pPr>
            <a:endParaRPr lang="en-US" sz="1400"/>
          </a:p>
        </p:txBody>
      </p:sp>
      <p:pic>
        <p:nvPicPr>
          <p:cNvPr id="8"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9"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5" name="Fußzeilenplatzhalter 4"/>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7"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8"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9"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7" name="Foliennummernplatzhalter 6"/>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8"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9"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10"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ußzeilenplatzhalter 7"/>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10"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11"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12"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ußzeilenplatzhalter 3"/>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5" name="Foliennummernplatzhalter 4"/>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6"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7"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8"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4" name="Foliennummernplatzhalter 3"/>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5"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6"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7"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Fußzeilenplatzhalter 5"/>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7" name="Foliennummernplatzhalter 6"/>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8"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9"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10"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Fußzeilenplatzhalter 5"/>
          <p:cNvSpPr>
            <a:spLocks noGrp="1"/>
          </p:cNvSpPr>
          <p:nvPr>
            <p:ph type="ftr" sz="quarter" idx="11"/>
          </p:nvPr>
        </p:nvSpPr>
        <p:spPr/>
        <p:txBody>
          <a:bodyPr/>
          <a:lstStyle>
            <a:lvl1pPr>
              <a:defRPr sz="1200">
                <a:solidFill>
                  <a:schemeClr val="bg1">
                    <a:lumMod val="50000"/>
                  </a:schemeClr>
                </a:solidFill>
              </a:defRPr>
            </a:lvl1pPr>
          </a:lstStyle>
          <a:p>
            <a:r>
              <a:rPr lang="it-IT" smtClean="0"/>
              <a:t>MIT 2008 Spam Conference, Cambridge, MA, USA, March 27-28</a:t>
            </a:r>
            <a:endParaRPr lang="de-DE"/>
          </a:p>
        </p:txBody>
      </p:sp>
      <p:sp>
        <p:nvSpPr>
          <p:cNvPr id="7" name="Foliennummernplatzhalter 6"/>
          <p:cNvSpPr>
            <a:spLocks noGrp="1"/>
          </p:cNvSpPr>
          <p:nvPr>
            <p:ph type="sldNum" sz="quarter" idx="12"/>
          </p:nvPr>
        </p:nvSpPr>
        <p:spPr/>
        <p:txBody>
          <a:bodyPr/>
          <a:lstStyle>
            <a:lvl1pPr>
              <a:defRPr sz="1200">
                <a:solidFill>
                  <a:schemeClr val="bg1">
                    <a:lumMod val="50000"/>
                  </a:schemeClr>
                </a:solidFill>
              </a:defRPr>
            </a:lvl1pPr>
          </a:lstStyle>
          <a:p>
            <a:fld id="{256D3EEF-DE4E-429D-8EC4-DDC531AFF587}" type="slidenum">
              <a:rPr lang="de-DE" smtClean="0"/>
              <a:pPr/>
              <a:t>‹Nr.›</a:t>
            </a:fld>
            <a:endParaRPr lang="de-DE"/>
          </a:p>
        </p:txBody>
      </p:sp>
      <p:sp>
        <p:nvSpPr>
          <p:cNvPr id="8" name="Text Box 8"/>
          <p:cNvSpPr txBox="1">
            <a:spLocks noChangeArrowheads="1"/>
          </p:cNvSpPr>
          <p:nvPr userDrawn="1"/>
        </p:nvSpPr>
        <p:spPr bwMode="auto">
          <a:xfrm>
            <a:off x="0" y="1"/>
            <a:ext cx="9144000" cy="615553"/>
          </a:xfrm>
          <a:prstGeom prst="rect">
            <a:avLst/>
          </a:prstGeom>
          <a:gradFill rotWithShape="1">
            <a:gsLst>
              <a:gs pos="0">
                <a:srgbClr val="FFCC00"/>
              </a:gs>
              <a:gs pos="100000">
                <a:schemeClr val="bg1">
                  <a:alpha val="14999"/>
                </a:schemeClr>
              </a:gs>
            </a:gsLst>
            <a:lin ang="5400000" scaled="1"/>
          </a:gradFill>
          <a:ln w="9525">
            <a:noFill/>
            <a:miter lim="800000"/>
            <a:headEnd/>
            <a:tailEnd/>
          </a:ln>
          <a:effectLst/>
        </p:spPr>
        <p:txBody>
          <a:bodyPr wrap="square">
            <a:spAutoFit/>
          </a:bodyPr>
          <a:lstStyle/>
          <a:p>
            <a:pPr algn="ctr">
              <a:spcBef>
                <a:spcPct val="50000"/>
              </a:spcBef>
            </a:pPr>
            <a:r>
              <a:rPr lang="en-US" sz="1300" smtClean="0"/>
              <a:t>Complementing E-Mails with Location</a:t>
            </a:r>
            <a:r>
              <a:rPr lang="en-US" sz="1300" baseline="0" smtClean="0"/>
              <a:t> Information in Packet-switched IP Networks</a:t>
            </a:r>
          </a:p>
          <a:p>
            <a:pPr algn="ctr">
              <a:spcBef>
                <a:spcPct val="50000"/>
              </a:spcBef>
            </a:pPr>
            <a:endParaRPr lang="en-US" sz="1400"/>
          </a:p>
        </p:txBody>
      </p:sp>
      <p:pic>
        <p:nvPicPr>
          <p:cNvPr id="9" name="Picture 15" descr="uni_logo_600dpi_sw_transparent"/>
          <p:cNvPicPr>
            <a:picLocks noChangeAspect="1" noChangeArrowheads="1"/>
          </p:cNvPicPr>
          <p:nvPr userDrawn="1"/>
        </p:nvPicPr>
        <p:blipFill>
          <a:blip r:embed="rId2" cstate="print"/>
          <a:srcRect/>
          <a:stretch>
            <a:fillRect/>
          </a:stretch>
        </p:blipFill>
        <p:spPr bwMode="auto">
          <a:xfrm>
            <a:off x="8564912" y="0"/>
            <a:ext cx="579088" cy="565680"/>
          </a:xfrm>
          <a:prstGeom prst="rect">
            <a:avLst/>
          </a:prstGeom>
          <a:noFill/>
          <a:ln w="9525">
            <a:noFill/>
            <a:miter lim="800000"/>
            <a:headEnd/>
            <a:tailEnd/>
          </a:ln>
        </p:spPr>
      </p:pic>
      <p:pic>
        <p:nvPicPr>
          <p:cNvPr id="10" name="Picture 14" descr="md_logo"/>
          <p:cNvPicPr>
            <a:picLocks noChangeAspect="1" noChangeArrowheads="1"/>
          </p:cNvPicPr>
          <p:nvPr userDrawn="1"/>
        </p:nvPicPr>
        <p:blipFill>
          <a:blip r:embed="rId3"/>
          <a:srcRect/>
          <a:stretch>
            <a:fillRect/>
          </a:stretch>
        </p:blipFill>
        <p:spPr bwMode="auto">
          <a:xfrm>
            <a:off x="7375" y="7375"/>
            <a:ext cx="604683" cy="40332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it-IT" smtClean="0"/>
              <a:t>MIT 2008 Spam Conference, Cambridge, MA, USA, March 27-28</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56D3EEF-DE4E-429D-8EC4-DDC531AFF58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file:///C:\MIT08\Vortrag\SCA.vs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file:///C:\MIT08\Vortrag\Typical%20Mailflow.vsd"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file:///C:\MIT08\Vortrag\Caption%20less.vs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C:\MIT08\Vortrag\Typical%20Mailflow.vsd"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file:///C:\MIT08\Vortrag\Caption%20less.vs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Spam%20Option%20Verification.vs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C:\MIT08\Vortrag\IPclip%20mailflow%20ext.VSD"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file:///C:\MIT08\Vortrag\Caption.vsd"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file:///C:\MIT08\Vortrag\IPclip%20Flow%202nd.vsd" TargetMode="External"/><Relationship Id="rId4" Type="http://schemas.openxmlformats.org/officeDocument/2006/relationships/oleObject" Target="file:///C:\Dokumente%20und%20Einstellungen\pd032\Eigene%20Dateien\Doktorarbeit\Konferenzen\2008\MIT%20Spam%20Conference\Vortrag\IPclip%20Flow%201st.vsd"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file:///C:\Dokumente%20und%20Einstellungen\pd032\Eigene%20Dateien\Doktorarbeit\Konferenzen\2008\MIT%20Spam%20Conference\Vortrag\GLI.VSD" TargetMode="External"/><Relationship Id="rId4" Type="http://schemas.openxmlformats.org/officeDocument/2006/relationships/oleObject" Target="file:///C:\Dokumente%20und%20Einstellungen\pd032\Eigene%20Dateien\Doktorarbeit\Konferenzen\2008\MIT%20Spam%20Conference\Vortrag\IP%20header.VSD"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file:///C:\MIT08\Vortrag\access%20network%20with%20IPclip.vsd"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file:///C:\MIT08\Vortrag\SCA.vs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Grp="1" noChangeArrowheads="1"/>
          </p:cNvSpPr>
          <p:nvPr>
            <p:ph type="subTitle" idx="1"/>
          </p:nvPr>
        </p:nvSpPr>
        <p:spPr>
          <a:xfrm>
            <a:off x="687388" y="1981200"/>
            <a:ext cx="7623175" cy="4643438"/>
          </a:xfrm>
          <a:noFill/>
        </p:spPr>
        <p:txBody>
          <a:bodyPr>
            <a:normAutofit/>
          </a:bodyPr>
          <a:lstStyle/>
          <a:p>
            <a:pPr eaLnBrk="1" hangingPunct="1">
              <a:lnSpc>
                <a:spcPct val="90000"/>
              </a:lnSpc>
            </a:pPr>
            <a:endParaRPr lang="en-US" sz="1600" smtClean="0">
              <a:solidFill>
                <a:schemeClr val="tx2">
                  <a:lumMod val="75000"/>
                </a:schemeClr>
              </a:solidFill>
            </a:endParaRPr>
          </a:p>
          <a:p>
            <a:pPr eaLnBrk="1" hangingPunct="1">
              <a:lnSpc>
                <a:spcPct val="90000"/>
              </a:lnSpc>
            </a:pPr>
            <a:r>
              <a:rPr lang="en-US" sz="1600" smtClean="0">
                <a:solidFill>
                  <a:schemeClr val="tx2">
                    <a:lumMod val="75000"/>
                  </a:schemeClr>
                </a:solidFill>
              </a:rPr>
              <a:t>Stephan </a:t>
            </a:r>
            <a:r>
              <a:rPr lang="en-US" sz="1600" err="1">
                <a:solidFill>
                  <a:schemeClr val="tx2">
                    <a:lumMod val="75000"/>
                  </a:schemeClr>
                </a:solidFill>
              </a:rPr>
              <a:t>Kubisch</a:t>
            </a:r>
            <a:r>
              <a:rPr lang="en-US" sz="1600" smtClean="0">
                <a:solidFill>
                  <a:schemeClr val="tx2">
                    <a:lumMod val="75000"/>
                  </a:schemeClr>
                </a:solidFill>
              </a:rPr>
              <a:t>, </a:t>
            </a:r>
            <a:r>
              <a:rPr lang="en-US" sz="1600" err="1" smtClean="0">
                <a:solidFill>
                  <a:schemeClr val="tx2">
                    <a:lumMod val="75000"/>
                  </a:schemeClr>
                </a:solidFill>
              </a:rPr>
              <a:t>Harald</a:t>
            </a:r>
            <a:r>
              <a:rPr lang="en-US" sz="1600" smtClean="0">
                <a:solidFill>
                  <a:schemeClr val="tx2">
                    <a:lumMod val="75000"/>
                  </a:schemeClr>
                </a:solidFill>
              </a:rPr>
              <a:t> </a:t>
            </a:r>
            <a:r>
              <a:rPr lang="en-US" sz="1600" err="1" smtClean="0">
                <a:solidFill>
                  <a:schemeClr val="tx2">
                    <a:lumMod val="75000"/>
                  </a:schemeClr>
                </a:solidFill>
              </a:rPr>
              <a:t>Widiger</a:t>
            </a:r>
            <a:r>
              <a:rPr lang="en-US" sz="1600" smtClean="0">
                <a:solidFill>
                  <a:schemeClr val="tx2">
                    <a:lumMod val="75000"/>
                  </a:schemeClr>
                </a:solidFill>
              </a:rPr>
              <a:t>, </a:t>
            </a:r>
            <a:r>
              <a:rPr lang="en-US" sz="1600" b="1" u="sng" smtClean="0">
                <a:solidFill>
                  <a:schemeClr val="tx2">
                    <a:lumMod val="75000"/>
                  </a:schemeClr>
                </a:solidFill>
              </a:rPr>
              <a:t>Peter </a:t>
            </a:r>
            <a:r>
              <a:rPr lang="en-US" sz="1600" b="1" u="sng" err="1" smtClean="0">
                <a:solidFill>
                  <a:schemeClr val="tx2">
                    <a:lumMod val="75000"/>
                  </a:schemeClr>
                </a:solidFill>
              </a:rPr>
              <a:t>Danielis</a:t>
            </a:r>
            <a:r>
              <a:rPr lang="en-US" sz="1600" smtClean="0">
                <a:solidFill>
                  <a:schemeClr val="tx2">
                    <a:lumMod val="75000"/>
                  </a:schemeClr>
                </a:solidFill>
              </a:rPr>
              <a:t>,</a:t>
            </a:r>
            <a:br>
              <a:rPr lang="en-US" sz="1600" smtClean="0">
                <a:solidFill>
                  <a:schemeClr val="tx2">
                    <a:lumMod val="75000"/>
                  </a:schemeClr>
                </a:solidFill>
              </a:rPr>
            </a:br>
            <a:r>
              <a:rPr lang="en-US" sz="1600" smtClean="0">
                <a:solidFill>
                  <a:schemeClr val="tx2">
                    <a:lumMod val="75000"/>
                  </a:schemeClr>
                </a:solidFill>
              </a:rPr>
              <a:t>Jens Schulz, Dirk </a:t>
            </a:r>
            <a:r>
              <a:rPr lang="en-US" sz="1600" err="1" smtClean="0">
                <a:solidFill>
                  <a:schemeClr val="tx2">
                    <a:lumMod val="75000"/>
                  </a:schemeClr>
                </a:solidFill>
              </a:rPr>
              <a:t>Timmermann</a:t>
            </a:r>
            <a:endParaRPr lang="en-US" sz="1600" smtClean="0">
              <a:solidFill>
                <a:schemeClr val="tx2">
                  <a:lumMod val="75000"/>
                </a:schemeClr>
              </a:solidFill>
            </a:endParaRPr>
          </a:p>
          <a:p>
            <a:pPr eaLnBrk="1" hangingPunct="1">
              <a:lnSpc>
                <a:spcPct val="90000"/>
              </a:lnSpc>
            </a:pPr>
            <a:endParaRPr lang="en-US" sz="400">
              <a:solidFill>
                <a:schemeClr val="tx2">
                  <a:lumMod val="75000"/>
                </a:schemeClr>
              </a:solidFill>
            </a:endParaRPr>
          </a:p>
          <a:p>
            <a:pPr eaLnBrk="1" hangingPunct="1">
              <a:lnSpc>
                <a:spcPct val="90000"/>
              </a:lnSpc>
            </a:pPr>
            <a:r>
              <a:rPr lang="en-US" sz="1600" smtClean="0">
                <a:solidFill>
                  <a:schemeClr val="tx2">
                    <a:lumMod val="75000"/>
                  </a:schemeClr>
                </a:solidFill>
              </a:rPr>
              <a:t>{</a:t>
            </a:r>
            <a:r>
              <a:rPr lang="en-US" sz="1600" err="1" smtClean="0">
                <a:solidFill>
                  <a:schemeClr val="tx2">
                    <a:lumMod val="75000"/>
                  </a:schemeClr>
                </a:solidFill>
              </a:rPr>
              <a:t>stephan.kubisch;peter.danielis</a:t>
            </a:r>
            <a:r>
              <a:rPr lang="en-US" sz="1600" smtClean="0">
                <a:solidFill>
                  <a:schemeClr val="tx2">
                    <a:lumMod val="75000"/>
                  </a:schemeClr>
                </a:solidFill>
              </a:rPr>
              <a:t>}@</a:t>
            </a:r>
            <a:r>
              <a:rPr lang="en-US" sz="1600" err="1" smtClean="0">
                <a:solidFill>
                  <a:schemeClr val="tx2">
                    <a:lumMod val="75000"/>
                  </a:schemeClr>
                </a:solidFill>
              </a:rPr>
              <a:t>uni-rostock.de</a:t>
            </a:r>
            <a:endParaRPr lang="en-US" sz="1600">
              <a:solidFill>
                <a:schemeClr val="tx2">
                  <a:lumMod val="75000"/>
                </a:schemeClr>
              </a:solidFill>
            </a:endParaRPr>
          </a:p>
          <a:p>
            <a:pPr eaLnBrk="1" hangingPunct="1">
              <a:lnSpc>
                <a:spcPct val="90000"/>
              </a:lnSpc>
            </a:pPr>
            <a:endParaRPr lang="en-US" sz="400" b="1">
              <a:solidFill>
                <a:schemeClr val="tx2">
                  <a:lumMod val="75000"/>
                </a:schemeClr>
              </a:solidFill>
            </a:endParaRPr>
          </a:p>
          <a:p>
            <a:pPr eaLnBrk="1" hangingPunct="1">
              <a:lnSpc>
                <a:spcPct val="90000"/>
              </a:lnSpc>
            </a:pPr>
            <a:r>
              <a:rPr lang="en-US" sz="1800">
                <a:solidFill>
                  <a:schemeClr val="tx2">
                    <a:lumMod val="75000"/>
                  </a:schemeClr>
                </a:solidFill>
              </a:rPr>
              <a:t>University of Rostock</a:t>
            </a:r>
          </a:p>
          <a:p>
            <a:pPr eaLnBrk="1" hangingPunct="1">
              <a:lnSpc>
                <a:spcPct val="90000"/>
              </a:lnSpc>
            </a:pPr>
            <a:r>
              <a:rPr lang="en-US" sz="1800">
                <a:solidFill>
                  <a:schemeClr val="tx2">
                    <a:lumMod val="75000"/>
                  </a:schemeClr>
                </a:solidFill>
              </a:rPr>
              <a:t> Institute of Applied Microelectronics and Computer Engineering</a:t>
            </a:r>
          </a:p>
          <a:p>
            <a:pPr eaLnBrk="1" hangingPunct="1">
              <a:lnSpc>
                <a:spcPct val="90000"/>
              </a:lnSpc>
            </a:pPr>
            <a:endParaRPr lang="en-US" sz="1600" smtClean="0">
              <a:solidFill>
                <a:schemeClr val="tx2">
                  <a:lumMod val="75000"/>
                </a:schemeClr>
              </a:solidFill>
            </a:endParaRPr>
          </a:p>
          <a:p>
            <a:pPr eaLnBrk="1" hangingPunct="1">
              <a:lnSpc>
                <a:spcPct val="90000"/>
              </a:lnSpc>
            </a:pPr>
            <a:endParaRPr lang="en-US" sz="1600" smtClean="0">
              <a:solidFill>
                <a:schemeClr val="tx2">
                  <a:lumMod val="75000"/>
                </a:schemeClr>
              </a:solidFill>
            </a:endParaRPr>
          </a:p>
          <a:p>
            <a:pPr eaLnBrk="1" hangingPunct="1">
              <a:lnSpc>
                <a:spcPct val="90000"/>
              </a:lnSpc>
            </a:pPr>
            <a:r>
              <a:rPr lang="en-US" sz="1600" smtClean="0">
                <a:solidFill>
                  <a:schemeClr val="tx2">
                    <a:lumMod val="75000"/>
                  </a:schemeClr>
                </a:solidFill>
              </a:rPr>
              <a:t>Thomas </a:t>
            </a:r>
            <a:r>
              <a:rPr lang="en-US" sz="1600" err="1">
                <a:solidFill>
                  <a:schemeClr val="tx2">
                    <a:lumMod val="75000"/>
                  </a:schemeClr>
                </a:solidFill>
              </a:rPr>
              <a:t>Bahls</a:t>
            </a:r>
            <a:r>
              <a:rPr lang="en-US" sz="1600">
                <a:solidFill>
                  <a:schemeClr val="tx2">
                    <a:lumMod val="75000"/>
                  </a:schemeClr>
                </a:solidFill>
              </a:rPr>
              <a:t>, Daniel </a:t>
            </a:r>
            <a:r>
              <a:rPr lang="en-US" sz="1600" err="1" smtClean="0">
                <a:solidFill>
                  <a:schemeClr val="tx2">
                    <a:lumMod val="75000"/>
                  </a:schemeClr>
                </a:solidFill>
              </a:rPr>
              <a:t>Duchow</a:t>
            </a:r>
            <a:endParaRPr lang="en-US" sz="1600" smtClean="0">
              <a:solidFill>
                <a:schemeClr val="tx2">
                  <a:lumMod val="75000"/>
                </a:schemeClr>
              </a:solidFill>
            </a:endParaRPr>
          </a:p>
          <a:p>
            <a:pPr eaLnBrk="1" hangingPunct="1">
              <a:lnSpc>
                <a:spcPct val="90000"/>
              </a:lnSpc>
            </a:pPr>
            <a:endParaRPr lang="en-US" sz="400">
              <a:solidFill>
                <a:schemeClr val="tx2">
                  <a:lumMod val="75000"/>
                </a:schemeClr>
              </a:solidFill>
            </a:endParaRPr>
          </a:p>
          <a:p>
            <a:pPr eaLnBrk="1" hangingPunct="1">
              <a:lnSpc>
                <a:spcPct val="90000"/>
              </a:lnSpc>
            </a:pPr>
            <a:r>
              <a:rPr lang="en-US" sz="1600" smtClean="0">
                <a:solidFill>
                  <a:schemeClr val="tx2">
                    <a:lumMod val="75000"/>
                  </a:schemeClr>
                </a:solidFill>
              </a:rPr>
              <a:t>{</a:t>
            </a:r>
            <a:r>
              <a:rPr lang="en-US" sz="1600" err="1" smtClean="0">
                <a:solidFill>
                  <a:schemeClr val="tx2">
                    <a:lumMod val="75000"/>
                  </a:schemeClr>
                </a:solidFill>
              </a:rPr>
              <a:t>thomas.bahls;daniel.duchow</a:t>
            </a:r>
            <a:r>
              <a:rPr lang="en-US" sz="1600" smtClean="0">
                <a:solidFill>
                  <a:schemeClr val="tx2">
                    <a:lumMod val="75000"/>
                  </a:schemeClr>
                </a:solidFill>
              </a:rPr>
              <a:t>}@</a:t>
            </a:r>
            <a:r>
              <a:rPr lang="en-US" sz="1600" err="1" smtClean="0">
                <a:solidFill>
                  <a:schemeClr val="tx2">
                    <a:lumMod val="75000"/>
                  </a:schemeClr>
                </a:solidFill>
              </a:rPr>
              <a:t>nsn.com</a:t>
            </a:r>
            <a:endParaRPr lang="en-US" sz="1600" smtClean="0">
              <a:solidFill>
                <a:schemeClr val="tx2">
                  <a:lumMod val="75000"/>
                </a:schemeClr>
              </a:solidFill>
            </a:endParaRPr>
          </a:p>
          <a:p>
            <a:pPr eaLnBrk="1" hangingPunct="1">
              <a:lnSpc>
                <a:spcPct val="90000"/>
              </a:lnSpc>
            </a:pPr>
            <a:endParaRPr lang="en-US" sz="400" b="1">
              <a:solidFill>
                <a:schemeClr val="tx2">
                  <a:lumMod val="75000"/>
                </a:schemeClr>
              </a:solidFill>
            </a:endParaRPr>
          </a:p>
          <a:p>
            <a:pPr eaLnBrk="1" hangingPunct="1">
              <a:lnSpc>
                <a:spcPct val="90000"/>
              </a:lnSpc>
            </a:pPr>
            <a:r>
              <a:rPr lang="en-US" sz="1800" smtClean="0">
                <a:solidFill>
                  <a:schemeClr val="tx2">
                    <a:lumMod val="75000"/>
                  </a:schemeClr>
                </a:solidFill>
              </a:rPr>
              <a:t>Nokia Siemens Networks</a:t>
            </a:r>
          </a:p>
          <a:p>
            <a:pPr eaLnBrk="1" hangingPunct="1">
              <a:lnSpc>
                <a:spcPct val="90000"/>
              </a:lnSpc>
            </a:pPr>
            <a:r>
              <a:rPr lang="en-US" sz="1800" smtClean="0">
                <a:solidFill>
                  <a:schemeClr val="tx2">
                    <a:lumMod val="75000"/>
                  </a:schemeClr>
                </a:solidFill>
              </a:rPr>
              <a:t>Broadband Access Division</a:t>
            </a:r>
            <a:br>
              <a:rPr lang="en-US" sz="1800" smtClean="0">
                <a:solidFill>
                  <a:schemeClr val="tx2">
                    <a:lumMod val="75000"/>
                  </a:schemeClr>
                </a:solidFill>
              </a:rPr>
            </a:br>
            <a:r>
              <a:rPr lang="en-US" sz="1800" smtClean="0">
                <a:solidFill>
                  <a:schemeClr val="tx2">
                    <a:lumMod val="75000"/>
                  </a:schemeClr>
                </a:solidFill>
              </a:rPr>
              <a:t>Greifswald, Germany</a:t>
            </a:r>
            <a:endParaRPr lang="en-US" sz="1800">
              <a:solidFill>
                <a:schemeClr val="tx2">
                  <a:lumMod val="75000"/>
                </a:schemeClr>
              </a:solidFill>
            </a:endParaRPr>
          </a:p>
          <a:p>
            <a:pPr eaLnBrk="1" hangingPunct="1">
              <a:lnSpc>
                <a:spcPct val="90000"/>
              </a:lnSpc>
            </a:pPr>
            <a:endParaRPr lang="en-US" sz="2000">
              <a:solidFill>
                <a:schemeClr val="tx2">
                  <a:lumMod val="75000"/>
                </a:schemeClr>
              </a:solidFill>
            </a:endParaRPr>
          </a:p>
          <a:p>
            <a:pPr eaLnBrk="1" hangingPunct="1">
              <a:lnSpc>
                <a:spcPct val="90000"/>
              </a:lnSpc>
            </a:pPr>
            <a:r>
              <a:rPr lang="en-US" sz="1800" smtClean="0">
                <a:solidFill>
                  <a:schemeClr val="tx2">
                    <a:lumMod val="75000"/>
                  </a:schemeClr>
                </a:solidFill>
              </a:rPr>
              <a:t>MIT 2008 Spam Conference, </a:t>
            </a:r>
            <a:r>
              <a:rPr lang="de-DE" sz="1800">
                <a:solidFill>
                  <a:schemeClr val="tx2">
                    <a:lumMod val="75000"/>
                  </a:schemeClr>
                </a:solidFill>
              </a:rPr>
              <a:t>Cambridge, </a:t>
            </a:r>
            <a:r>
              <a:rPr lang="de-DE" sz="1800" smtClean="0">
                <a:solidFill>
                  <a:schemeClr val="tx2">
                    <a:lumMod val="75000"/>
                  </a:schemeClr>
                </a:solidFill>
              </a:rPr>
              <a:t>MA</a:t>
            </a:r>
            <a:r>
              <a:rPr lang="en-US" sz="1800" smtClean="0">
                <a:solidFill>
                  <a:schemeClr val="tx2">
                    <a:lumMod val="75000"/>
                  </a:schemeClr>
                </a:solidFill>
              </a:rPr>
              <a:t>, USA, March 27-28</a:t>
            </a:r>
            <a:endParaRPr lang="en-US" sz="1800">
              <a:solidFill>
                <a:schemeClr val="tx2">
                  <a:lumMod val="75000"/>
                </a:schemeClr>
              </a:solidFill>
            </a:endParaRPr>
          </a:p>
        </p:txBody>
      </p:sp>
      <p:pic>
        <p:nvPicPr>
          <p:cNvPr id="14" name="Picture 14" descr="md_logo"/>
          <p:cNvPicPr>
            <a:picLocks noChangeAspect="1" noChangeArrowheads="1"/>
          </p:cNvPicPr>
          <p:nvPr/>
        </p:nvPicPr>
        <p:blipFill>
          <a:blip r:embed="rId3"/>
          <a:srcRect/>
          <a:stretch>
            <a:fillRect/>
          </a:stretch>
        </p:blipFill>
        <p:spPr bwMode="auto">
          <a:xfrm>
            <a:off x="6858016" y="2285992"/>
            <a:ext cx="950913" cy="634253"/>
          </a:xfrm>
          <a:prstGeom prst="rect">
            <a:avLst/>
          </a:prstGeom>
          <a:noFill/>
          <a:ln w="9525">
            <a:noFill/>
            <a:miter lim="800000"/>
            <a:headEnd/>
            <a:tailEnd/>
          </a:ln>
        </p:spPr>
      </p:pic>
      <p:pic>
        <p:nvPicPr>
          <p:cNvPr id="15" name="Picture 15" descr="uni_logo_600dpi_sw_transparent"/>
          <p:cNvPicPr>
            <a:picLocks noChangeAspect="1" noChangeArrowheads="1"/>
          </p:cNvPicPr>
          <p:nvPr/>
        </p:nvPicPr>
        <p:blipFill>
          <a:blip r:embed="rId4" cstate="print"/>
          <a:srcRect/>
          <a:stretch>
            <a:fillRect/>
          </a:stretch>
        </p:blipFill>
        <p:spPr bwMode="auto">
          <a:xfrm>
            <a:off x="1071538" y="2214554"/>
            <a:ext cx="888471" cy="867900"/>
          </a:xfrm>
          <a:prstGeom prst="rect">
            <a:avLst/>
          </a:prstGeom>
          <a:noFill/>
          <a:ln w="9525">
            <a:noFill/>
            <a:miter lim="800000"/>
            <a:headEnd/>
            <a:tailEnd/>
          </a:ln>
        </p:spPr>
      </p:pic>
      <p:pic>
        <p:nvPicPr>
          <p:cNvPr id="16" name="Grafik 15" descr="NSN Logo.png"/>
          <p:cNvPicPr>
            <a:picLocks noChangeAspect="1"/>
          </p:cNvPicPr>
          <p:nvPr/>
        </p:nvPicPr>
        <p:blipFill>
          <a:blip r:embed="rId5" cstate="print"/>
          <a:stretch>
            <a:fillRect/>
          </a:stretch>
        </p:blipFill>
        <p:spPr>
          <a:xfrm>
            <a:off x="6429388" y="4357694"/>
            <a:ext cx="1580168" cy="665756"/>
          </a:xfrm>
          <a:prstGeom prst="rect">
            <a:avLst/>
          </a:prstGeom>
        </p:spPr>
      </p:pic>
      <p:sp>
        <p:nvSpPr>
          <p:cNvPr id="18" name="AutoShape 11"/>
          <p:cNvSpPr>
            <a:spLocks noChangeArrowheads="1"/>
          </p:cNvSpPr>
          <p:nvPr/>
        </p:nvSpPr>
        <p:spPr bwMode="auto">
          <a:xfrm>
            <a:off x="1818217" y="377825"/>
            <a:ext cx="5473700" cy="1512888"/>
          </a:xfrm>
          <a:prstGeom prst="roundRect">
            <a:avLst>
              <a:gd name="adj" fmla="val 1051"/>
            </a:avLst>
          </a:prstGeom>
          <a:gradFill rotWithShape="1">
            <a:gsLst>
              <a:gs pos="0">
                <a:srgbClr val="FFD900"/>
              </a:gs>
              <a:gs pos="100000">
                <a:schemeClr val="bg1">
                  <a:alpha val="0"/>
                </a:schemeClr>
              </a:gs>
            </a:gsLst>
            <a:path path="shape">
              <a:fillToRect l="50000" t="50000" r="50000" b="50000"/>
            </a:path>
          </a:gradFill>
          <a:ln w="9525">
            <a:noFill/>
            <a:round/>
            <a:headEnd/>
            <a:tailEnd/>
          </a:ln>
        </p:spPr>
        <p:txBody>
          <a:bodyPr wrap="none" anchor="ctr"/>
          <a:lstStyle/>
          <a:p>
            <a:pPr algn="ctr"/>
            <a:r>
              <a:rPr lang="en-US" sz="2800" b="1" smtClean="0"/>
              <a:t>Complementing E-Mails with</a:t>
            </a:r>
            <a:br>
              <a:rPr lang="en-US" sz="2800" b="1" smtClean="0"/>
            </a:br>
            <a:r>
              <a:rPr lang="en-US" sz="2800" b="1" smtClean="0"/>
              <a:t>Distinct, Geographic Location Information</a:t>
            </a:r>
            <a:br>
              <a:rPr lang="en-US" sz="2800" b="1" smtClean="0"/>
            </a:br>
            <a:r>
              <a:rPr lang="en-US" sz="2800" b="1" smtClean="0"/>
              <a:t>in Packet-switched IP Networks</a:t>
            </a:r>
            <a:endParaRPr lang="en-US" sz="2800" b="1">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pPr marL="742950" indent="-742950">
              <a:buFont typeface="+mj-lt"/>
              <a:buAutoNum type="arabicPeriod" startAt="2"/>
            </a:pPr>
            <a:r>
              <a:rPr lang="de-DE" smtClean="0"/>
              <a:t>The General IPclip </a:t>
            </a:r>
            <a:r>
              <a:rPr lang="de-DE" err="1" smtClean="0"/>
              <a:t>Mechanism</a:t>
            </a:r>
            <a:endParaRPr lang="de-DE"/>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10</a:t>
            </a:fld>
            <a:endParaRPr lang="de-DE"/>
          </a:p>
        </p:txBody>
      </p:sp>
      <p:sp>
        <p:nvSpPr>
          <p:cNvPr id="12" name="Inhaltsplatzhalter 11"/>
          <p:cNvSpPr>
            <a:spLocks noGrp="1"/>
          </p:cNvSpPr>
          <p:nvPr>
            <p:ph idx="1"/>
          </p:nvPr>
        </p:nvSpPr>
        <p:spPr>
          <a:xfrm>
            <a:off x="285720" y="1928802"/>
            <a:ext cx="4929222" cy="4525963"/>
          </a:xfrm>
        </p:spPr>
        <p:txBody>
          <a:bodyPr>
            <a:normAutofit/>
          </a:bodyPr>
          <a:lstStyle/>
          <a:p>
            <a:r>
              <a:rPr lang="de-DE" sz="2800" dirty="0" smtClean="0"/>
              <a:t>User </a:t>
            </a:r>
            <a:r>
              <a:rPr lang="de-DE" sz="2800" dirty="0" err="1" smtClean="0"/>
              <a:t>provided</a:t>
            </a:r>
            <a:r>
              <a:rPr lang="de-DE" sz="2800" dirty="0" smtClean="0"/>
              <a:t> LI </a:t>
            </a:r>
            <a:r>
              <a:rPr lang="de-DE" sz="2800" dirty="0" err="1" smtClean="0"/>
              <a:t>trustworthy</a:t>
            </a:r>
            <a:r>
              <a:rPr lang="de-DE" sz="2800" dirty="0" smtClean="0"/>
              <a:t> </a:t>
            </a:r>
            <a:r>
              <a:rPr lang="de-DE" sz="2800" dirty="0" err="1" smtClean="0"/>
              <a:t>if</a:t>
            </a:r>
            <a:r>
              <a:rPr lang="de-DE" sz="2800" dirty="0" smtClean="0"/>
              <a:t> </a:t>
            </a:r>
            <a:r>
              <a:rPr lang="de-DE" sz="2800" dirty="0" err="1" smtClean="0"/>
              <a:t>within</a:t>
            </a:r>
            <a:r>
              <a:rPr lang="de-DE" sz="2800" dirty="0" smtClean="0"/>
              <a:t> </a:t>
            </a:r>
            <a:r>
              <a:rPr lang="de-DE" sz="2800" dirty="0" err="1" smtClean="0"/>
              <a:t>access</a:t>
            </a:r>
            <a:r>
              <a:rPr lang="de-DE" sz="2800" dirty="0" smtClean="0"/>
              <a:t> </a:t>
            </a:r>
            <a:r>
              <a:rPr lang="de-DE" sz="2800" dirty="0" err="1" smtClean="0"/>
              <a:t>node‘s</a:t>
            </a:r>
            <a:r>
              <a:rPr lang="de-DE" sz="2800" dirty="0" smtClean="0"/>
              <a:t> </a:t>
            </a:r>
            <a:r>
              <a:rPr lang="de-DE" sz="2800" dirty="0" err="1" smtClean="0"/>
              <a:t>subscriber</a:t>
            </a:r>
            <a:r>
              <a:rPr lang="de-DE" sz="2800" dirty="0" smtClean="0"/>
              <a:t> </a:t>
            </a:r>
            <a:r>
              <a:rPr lang="de-DE" sz="2800" dirty="0" err="1" smtClean="0"/>
              <a:t>catchment</a:t>
            </a:r>
            <a:r>
              <a:rPr lang="de-DE" sz="2800" dirty="0" smtClean="0"/>
              <a:t> </a:t>
            </a:r>
            <a:r>
              <a:rPr lang="de-DE" sz="2800" dirty="0" err="1" smtClean="0"/>
              <a:t>area</a:t>
            </a:r>
            <a:endParaRPr lang="de-DE" sz="2800" dirty="0"/>
          </a:p>
        </p:txBody>
      </p:sp>
      <p:graphicFrame>
        <p:nvGraphicFramePr>
          <p:cNvPr id="13" name="Tabelle 12"/>
          <p:cNvGraphicFramePr>
            <a:graphicFrameLocks noGrp="1"/>
          </p:cNvGraphicFramePr>
          <p:nvPr/>
        </p:nvGraphicFramePr>
        <p:xfrm>
          <a:off x="642910" y="3357562"/>
          <a:ext cx="4214842" cy="2895600"/>
        </p:xfrm>
        <a:graphic>
          <a:graphicData uri="http://schemas.openxmlformats.org/drawingml/2006/table">
            <a:tbl>
              <a:tblPr firstRow="1" bandRow="1">
                <a:tableStyleId>{B301B821-A1FF-4177-AEE7-76D212191A09}</a:tableStyleId>
              </a:tblPr>
              <a:tblGrid>
                <a:gridCol w="1857388"/>
                <a:gridCol w="1571636"/>
                <a:gridCol w="785818"/>
              </a:tblGrid>
              <a:tr h="370840">
                <a:tc>
                  <a:txBody>
                    <a:bodyPr/>
                    <a:lstStyle/>
                    <a:p>
                      <a:pPr algn="ctr"/>
                      <a:r>
                        <a:rPr lang="de-DE" sz="1600" dirty="0" smtClean="0"/>
                        <a:t>Source /</a:t>
                      </a:r>
                      <a:br>
                        <a:rPr lang="de-DE" sz="1600" dirty="0" smtClean="0"/>
                      </a:br>
                      <a:r>
                        <a:rPr lang="de-DE" sz="1600" dirty="0" err="1" smtClean="0"/>
                        <a:t>Trustability</a:t>
                      </a:r>
                      <a:endParaRPr lang="de-DE" sz="1600" dirty="0"/>
                    </a:p>
                  </a:txBody>
                  <a:tcPr/>
                </a:tc>
                <a:tc>
                  <a:txBody>
                    <a:bodyPr/>
                    <a:lstStyle/>
                    <a:p>
                      <a:pPr algn="ctr"/>
                      <a:r>
                        <a:rPr lang="de-DE" sz="1600" dirty="0" smtClean="0"/>
                        <a:t>Interpretation</a:t>
                      </a:r>
                      <a:endParaRPr lang="de-DE" sz="1600" dirty="0"/>
                    </a:p>
                  </a:txBody>
                  <a:tcPr/>
                </a:tc>
                <a:tc>
                  <a:txBody>
                    <a:bodyPr/>
                    <a:lstStyle/>
                    <a:p>
                      <a:pPr algn="ctr"/>
                      <a:r>
                        <a:rPr lang="de-DE" sz="1600" dirty="0" smtClean="0"/>
                        <a:t>Status Flags</a:t>
                      </a:r>
                      <a:endParaRPr lang="de-DE" sz="1600" dirty="0"/>
                    </a:p>
                  </a:txBody>
                  <a:tcPr/>
                </a:tc>
              </a:tr>
              <a:tr h="370840">
                <a:tc>
                  <a:txBody>
                    <a:bodyPr/>
                    <a:lstStyle/>
                    <a:p>
                      <a:pPr algn="ctr"/>
                      <a:r>
                        <a:rPr lang="de-DE" sz="1600" dirty="0" smtClean="0"/>
                        <a:t>User </a:t>
                      </a:r>
                      <a:r>
                        <a:rPr lang="de-DE" sz="1600" dirty="0" err="1" smtClean="0"/>
                        <a:t>provided</a:t>
                      </a:r>
                      <a:r>
                        <a:rPr lang="de-DE" sz="1600" baseline="0" dirty="0" smtClean="0"/>
                        <a:t> / </a:t>
                      </a:r>
                      <a:r>
                        <a:rPr lang="de-DE" sz="1600" baseline="0" dirty="0" err="1" smtClean="0"/>
                        <a:t>untrusted</a:t>
                      </a:r>
                      <a:endParaRPr lang="de-DE" sz="1600" dirty="0"/>
                    </a:p>
                  </a:txBody>
                  <a:tcPr/>
                </a:tc>
                <a:tc>
                  <a:txBody>
                    <a:bodyPr/>
                    <a:lstStyle/>
                    <a:p>
                      <a:pPr algn="ctr"/>
                      <a:r>
                        <a:rPr lang="de-DE" sz="1600" kern="1200" dirty="0" smtClean="0">
                          <a:solidFill>
                            <a:schemeClr val="dk1"/>
                          </a:solidFill>
                          <a:latin typeface="+mn-lt"/>
                          <a:ea typeface="+mn-ea"/>
                          <a:cs typeface="+mn-cs"/>
                        </a:rPr>
                        <a:t>User</a:t>
                      </a:r>
                      <a:r>
                        <a:rPr lang="de-DE" sz="1600" dirty="0" smtClean="0"/>
                        <a:t> LI </a:t>
                      </a:r>
                      <a:r>
                        <a:rPr lang="de-DE" sz="1600" dirty="0" err="1" smtClean="0"/>
                        <a:t>incorrect</a:t>
                      </a:r>
                      <a:r>
                        <a:rPr lang="de-DE" sz="1600" dirty="0" smtClean="0"/>
                        <a:t>.</a:t>
                      </a:r>
                      <a:endParaRPr lang="de-DE" sz="1600" dirty="0"/>
                    </a:p>
                  </a:txBody>
                  <a:tcPr/>
                </a:tc>
                <a:tc>
                  <a:txBody>
                    <a:bodyPr/>
                    <a:lstStyle/>
                    <a:p>
                      <a:pPr algn="ctr"/>
                      <a:r>
                        <a:rPr lang="de-DE" sz="1600" dirty="0" smtClean="0"/>
                        <a:t>00</a:t>
                      </a:r>
                      <a:endParaRPr lang="de-DE" sz="16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User </a:t>
                      </a:r>
                      <a:r>
                        <a:rPr lang="de-DE" sz="1600" dirty="0" err="1" smtClean="0"/>
                        <a:t>provided</a:t>
                      </a:r>
                      <a:r>
                        <a:rPr lang="de-DE" sz="1600" baseline="0" dirty="0" smtClean="0"/>
                        <a:t> / </a:t>
                      </a:r>
                      <a:r>
                        <a:rPr lang="de-DE" sz="1600" baseline="0" dirty="0" err="1" smtClean="0"/>
                        <a:t>trusted</a:t>
                      </a:r>
                      <a:endParaRPr lang="de-DE" sz="1600" dirty="0"/>
                    </a:p>
                  </a:txBody>
                  <a:tcPr>
                    <a:solidFill>
                      <a:srgbClr val="00B050"/>
                    </a:solidFill>
                  </a:tcPr>
                </a:tc>
                <a:tc>
                  <a:txBody>
                    <a:bodyPr/>
                    <a:lstStyle/>
                    <a:p>
                      <a:pPr algn="ctr"/>
                      <a:r>
                        <a:rPr lang="de-DE" sz="1600" smtClean="0"/>
                        <a:t>User LI </a:t>
                      </a:r>
                      <a:r>
                        <a:rPr lang="de-DE" sz="1600" err="1" smtClean="0"/>
                        <a:t>correct</a:t>
                      </a:r>
                      <a:r>
                        <a:rPr lang="de-DE" sz="1600" smtClean="0"/>
                        <a:t>.</a:t>
                      </a:r>
                      <a:endParaRPr lang="de-DE" sz="1600"/>
                    </a:p>
                  </a:txBody>
                  <a:tcPr>
                    <a:solidFill>
                      <a:srgbClr val="00B050"/>
                    </a:solidFill>
                  </a:tcPr>
                </a:tc>
                <a:tc>
                  <a:txBody>
                    <a:bodyPr/>
                    <a:lstStyle/>
                    <a:p>
                      <a:pPr algn="ctr"/>
                      <a:r>
                        <a:rPr lang="de-DE" sz="1600" dirty="0" smtClean="0"/>
                        <a:t>01</a:t>
                      </a:r>
                      <a:endParaRPr lang="de-DE" sz="1600" dirty="0"/>
                    </a:p>
                  </a:txBody>
                  <a:tcPr>
                    <a:solidFill>
                      <a:srgbClr val="00B05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bg1"/>
                          </a:solidFill>
                        </a:rPr>
                        <a:t>Network </a:t>
                      </a:r>
                      <a:r>
                        <a:rPr lang="de-DE" sz="1600" dirty="0" err="1" smtClean="0">
                          <a:solidFill>
                            <a:schemeClr val="bg1"/>
                          </a:solidFill>
                        </a:rPr>
                        <a:t>provided</a:t>
                      </a:r>
                      <a:r>
                        <a:rPr lang="de-DE" sz="1600" baseline="0" dirty="0" smtClean="0">
                          <a:solidFill>
                            <a:schemeClr val="bg1"/>
                          </a:solidFill>
                        </a:rPr>
                        <a:t> / </a:t>
                      </a:r>
                      <a:r>
                        <a:rPr lang="de-DE" sz="1600" baseline="0" dirty="0" err="1" smtClean="0">
                          <a:solidFill>
                            <a:schemeClr val="bg1"/>
                          </a:solidFill>
                        </a:rPr>
                        <a:t>untrusted</a:t>
                      </a:r>
                      <a:endParaRPr lang="de-DE" sz="1600" dirty="0">
                        <a:solidFill>
                          <a:schemeClr val="bg1"/>
                        </a:solidFill>
                      </a:endParaRPr>
                    </a:p>
                  </a:txBody>
                  <a:tcP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bg1"/>
                          </a:solidFill>
                        </a:rPr>
                        <a:t>User LI </a:t>
                      </a:r>
                      <a:r>
                        <a:rPr lang="de-DE" sz="1600" dirty="0" err="1" smtClean="0">
                          <a:solidFill>
                            <a:schemeClr val="bg1"/>
                          </a:solidFill>
                        </a:rPr>
                        <a:t>incorrect</a:t>
                      </a:r>
                      <a:endParaRPr lang="de-DE" sz="1600" dirty="0" smtClean="0">
                        <a:solidFill>
                          <a:schemeClr val="bg1"/>
                        </a:solidFill>
                      </a:endParaRPr>
                    </a:p>
                    <a:p>
                      <a:pPr algn="ctr"/>
                      <a:r>
                        <a:rPr lang="de-DE" sz="1600" baseline="0" dirty="0" err="1" smtClean="0">
                          <a:solidFill>
                            <a:schemeClr val="bg1"/>
                          </a:solidFill>
                        </a:rPr>
                        <a:t>and</a:t>
                      </a:r>
                      <a:r>
                        <a:rPr lang="de-DE" sz="1600" baseline="0" dirty="0" smtClean="0">
                          <a:solidFill>
                            <a:schemeClr val="bg1"/>
                          </a:solidFill>
                        </a:rPr>
                        <a:t> </a:t>
                      </a:r>
                      <a:r>
                        <a:rPr lang="de-DE" sz="1600" baseline="0" dirty="0" err="1" smtClean="0">
                          <a:solidFill>
                            <a:schemeClr val="bg1"/>
                          </a:solidFill>
                        </a:rPr>
                        <a:t>replaced</a:t>
                      </a:r>
                      <a:r>
                        <a:rPr lang="de-DE" sz="1600" baseline="0" dirty="0" smtClean="0">
                          <a:solidFill>
                            <a:schemeClr val="bg1"/>
                          </a:solidFill>
                        </a:rPr>
                        <a:t>.</a:t>
                      </a:r>
                      <a:endParaRPr lang="de-DE" sz="1600" dirty="0">
                        <a:solidFill>
                          <a:schemeClr val="bg1"/>
                        </a:solidFill>
                      </a:endParaRPr>
                    </a:p>
                  </a:txBody>
                  <a:tcPr>
                    <a:solidFill>
                      <a:srgbClr val="FF0000"/>
                    </a:solidFill>
                  </a:tcPr>
                </a:tc>
                <a:tc>
                  <a:txBody>
                    <a:bodyPr/>
                    <a:lstStyle/>
                    <a:p>
                      <a:pPr algn="ctr"/>
                      <a:r>
                        <a:rPr lang="de-DE" sz="1600" dirty="0" smtClean="0">
                          <a:solidFill>
                            <a:schemeClr val="bg1"/>
                          </a:solidFill>
                        </a:rPr>
                        <a:t>10</a:t>
                      </a:r>
                      <a:endParaRPr lang="de-DE" sz="1600" dirty="0">
                        <a:solidFill>
                          <a:schemeClr val="bg1"/>
                        </a:solidFill>
                      </a:endParaRPr>
                    </a:p>
                  </a:txBody>
                  <a:tcPr>
                    <a:solidFill>
                      <a:srgbClr val="FF000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Network </a:t>
                      </a:r>
                      <a:r>
                        <a:rPr lang="de-DE" sz="1600" dirty="0" err="1" smtClean="0"/>
                        <a:t>provided</a:t>
                      </a:r>
                      <a:r>
                        <a:rPr lang="de-DE" sz="1600" baseline="0" dirty="0" smtClean="0"/>
                        <a:t> / </a:t>
                      </a:r>
                      <a:r>
                        <a:rPr lang="de-DE" sz="1600" baseline="0" dirty="0" err="1" smtClean="0"/>
                        <a:t>trusted</a:t>
                      </a:r>
                      <a:endParaRPr lang="de-DE" sz="1600" dirty="0"/>
                    </a:p>
                  </a:txBody>
                  <a:tcPr>
                    <a:solidFill>
                      <a:srgbClr val="E9EDF3"/>
                    </a:solidFill>
                  </a:tcPr>
                </a:tc>
                <a:tc>
                  <a:txBody>
                    <a:bodyPr/>
                    <a:lstStyle/>
                    <a:p>
                      <a:pPr algn="ctr"/>
                      <a:r>
                        <a:rPr lang="de-DE" sz="1600" dirty="0" err="1" smtClean="0"/>
                        <a:t>No</a:t>
                      </a:r>
                      <a:r>
                        <a:rPr lang="de-DE" sz="1600" dirty="0" smtClean="0"/>
                        <a:t> </a:t>
                      </a:r>
                      <a:r>
                        <a:rPr lang="de-DE" sz="1600" dirty="0" err="1" smtClean="0"/>
                        <a:t>user</a:t>
                      </a:r>
                      <a:r>
                        <a:rPr lang="de-DE" sz="1600" dirty="0" smtClean="0"/>
                        <a:t> LI.</a:t>
                      </a:r>
                      <a:r>
                        <a:rPr lang="de-DE" sz="1600" baseline="0" dirty="0" smtClean="0"/>
                        <a:t> </a:t>
                      </a:r>
                      <a:r>
                        <a:rPr lang="de-DE" sz="1600" baseline="0" dirty="0" err="1" smtClean="0"/>
                        <a:t>AN‘s</a:t>
                      </a:r>
                      <a:r>
                        <a:rPr lang="de-DE" sz="1600" baseline="0" dirty="0" smtClean="0"/>
                        <a:t> LI </a:t>
                      </a:r>
                      <a:r>
                        <a:rPr lang="de-DE" sz="1600" baseline="0" dirty="0" err="1" smtClean="0"/>
                        <a:t>added</a:t>
                      </a:r>
                      <a:r>
                        <a:rPr lang="de-DE" sz="1600" baseline="0" dirty="0" smtClean="0"/>
                        <a:t>.</a:t>
                      </a:r>
                      <a:endParaRPr lang="de-DE" sz="1600" dirty="0"/>
                    </a:p>
                  </a:txBody>
                  <a:tcPr>
                    <a:solidFill>
                      <a:srgbClr val="E9EDF3"/>
                    </a:solidFill>
                  </a:tcPr>
                </a:tc>
                <a:tc>
                  <a:txBody>
                    <a:bodyPr/>
                    <a:lstStyle/>
                    <a:p>
                      <a:pPr algn="ctr"/>
                      <a:r>
                        <a:rPr lang="de-DE" sz="1600" dirty="0" smtClean="0"/>
                        <a:t>11</a:t>
                      </a:r>
                      <a:endParaRPr lang="de-DE" sz="1600" dirty="0"/>
                    </a:p>
                  </a:txBody>
                  <a:tcPr>
                    <a:solidFill>
                      <a:srgbClr val="E9EDF3"/>
                    </a:solidFill>
                  </a:tcPr>
                </a:tc>
              </a:tr>
            </a:tbl>
          </a:graphicData>
        </a:graphic>
      </p:graphicFrame>
      <p:sp>
        <p:nvSpPr>
          <p:cNvPr id="11" name="Textfeld 10"/>
          <p:cNvSpPr txBox="1"/>
          <p:nvPr/>
        </p:nvSpPr>
        <p:spPr>
          <a:xfrm>
            <a:off x="5072066" y="5829304"/>
            <a:ext cx="3929090" cy="369332"/>
          </a:xfrm>
          <a:prstGeom prst="rect">
            <a:avLst/>
          </a:prstGeom>
          <a:noFill/>
        </p:spPr>
        <p:txBody>
          <a:bodyPr wrap="square" rtlCol="0">
            <a:spAutoFit/>
          </a:bodyPr>
          <a:lstStyle/>
          <a:p>
            <a:pPr algn="ctr"/>
            <a:r>
              <a:rPr i="1" smtClean="0"/>
              <a:t>Access Node's SCA (normalized coords)</a:t>
            </a:r>
            <a:endParaRPr lang="de-DE" i="1" dirty="0"/>
          </a:p>
        </p:txBody>
      </p:sp>
      <p:sp>
        <p:nvSpPr>
          <p:cNvPr id="14" name="Textfeld 13"/>
          <p:cNvSpPr txBox="1"/>
          <p:nvPr/>
        </p:nvSpPr>
        <p:spPr>
          <a:xfrm>
            <a:off x="285720" y="1357298"/>
            <a:ext cx="871543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Using I</a:t>
            </a:r>
            <a:r>
              <a:rPr lang="de-DE" sz="2400" b="1" dirty="0" smtClean="0"/>
              <a:t>P</a:t>
            </a:r>
            <a:r>
              <a:rPr sz="2400" b="1" smtClean="0"/>
              <a:t>clip for ensuring trustworthy location information (LI)</a:t>
            </a:r>
          </a:p>
        </p:txBody>
      </p:sp>
      <p:graphicFrame>
        <p:nvGraphicFramePr>
          <p:cNvPr id="16" name="Objekt 15"/>
          <p:cNvGraphicFramePr>
            <a:graphicFrameLocks noChangeAspect="1"/>
          </p:cNvGraphicFramePr>
          <p:nvPr/>
        </p:nvGraphicFramePr>
        <p:xfrm>
          <a:off x="5457825" y="2243138"/>
          <a:ext cx="3300413" cy="3300412"/>
        </p:xfrm>
        <a:graphic>
          <a:graphicData uri="http://schemas.openxmlformats.org/presentationml/2006/ole">
            <p:oleObj spid="_x0000_s139266" name="Visio" r:id="rId4" imgW="4566960" imgH="4566960"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Outline</a:t>
            </a:r>
            <a:endParaRPr lang="de-DE"/>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dirty="0" err="1" smtClean="0"/>
              <a:t>Introduction</a:t>
            </a:r>
            <a:r>
              <a:rPr lang="de-DE" dirty="0" smtClean="0"/>
              <a:t> &amp; Motivation</a:t>
            </a:r>
          </a:p>
          <a:p>
            <a:pPr marL="514350" indent="-514350">
              <a:buFont typeface="+mj-lt"/>
              <a:buAutoNum type="arabicPeriod"/>
            </a:pPr>
            <a:r>
              <a:rPr lang="de-DE" dirty="0" smtClean="0"/>
              <a:t>The General </a:t>
            </a:r>
            <a:r>
              <a:rPr lang="de-DE" dirty="0" err="1" smtClean="0"/>
              <a:t>IPclip</a:t>
            </a:r>
            <a:r>
              <a:rPr lang="de-DE" dirty="0" smtClean="0"/>
              <a:t> </a:t>
            </a:r>
            <a:r>
              <a:rPr lang="de-DE" dirty="0" err="1" smtClean="0"/>
              <a:t>Mechanism</a:t>
            </a:r>
            <a:endParaRPr lang="de-DE" dirty="0" smtClean="0"/>
          </a:p>
          <a:p>
            <a:pPr marL="514350" indent="-514350">
              <a:buFont typeface="+mj-lt"/>
              <a:buAutoNum type="arabicPeriod"/>
            </a:pPr>
            <a:r>
              <a:rPr lang="de-DE" b="1" dirty="0" smtClean="0"/>
              <a:t>Anti-Spam Framework </a:t>
            </a:r>
            <a:r>
              <a:rPr lang="de-DE" b="1" dirty="0" err="1" smtClean="0"/>
              <a:t>using</a:t>
            </a:r>
            <a:r>
              <a:rPr lang="de-DE" b="1" dirty="0" smtClean="0"/>
              <a:t> </a:t>
            </a:r>
            <a:r>
              <a:rPr lang="de-DE" b="1" dirty="0" err="1" smtClean="0"/>
              <a:t>IPclip</a:t>
            </a:r>
            <a:endParaRPr lang="de-DE" b="1" dirty="0" smtClean="0"/>
          </a:p>
          <a:p>
            <a:pPr marL="914400" lvl="1" indent="-514350">
              <a:buFont typeface="+mj-lt"/>
              <a:buAutoNum type="arabicPeriod"/>
            </a:pPr>
            <a:r>
              <a:rPr lang="de-DE" b="1" dirty="0" err="1" smtClean="0"/>
              <a:t>Modifying</a:t>
            </a:r>
            <a:r>
              <a:rPr lang="de-DE" b="1" dirty="0" smtClean="0"/>
              <a:t> </a:t>
            </a:r>
            <a:r>
              <a:rPr lang="de-DE" b="1" dirty="0" err="1" smtClean="0"/>
              <a:t>the</a:t>
            </a:r>
            <a:r>
              <a:rPr lang="de-DE" b="1" dirty="0" smtClean="0"/>
              <a:t> E-Mail Header</a:t>
            </a:r>
          </a:p>
          <a:p>
            <a:pPr marL="914400" lvl="1" indent="-514350">
              <a:buFont typeface="+mj-lt"/>
              <a:buAutoNum type="arabicPeriod"/>
            </a:pPr>
            <a:r>
              <a:rPr lang="de-DE" b="1" dirty="0" smtClean="0"/>
              <a:t>A </a:t>
            </a:r>
            <a:r>
              <a:rPr lang="de-DE" b="1" dirty="0" err="1" smtClean="0"/>
              <a:t>Typical</a:t>
            </a:r>
            <a:r>
              <a:rPr lang="de-DE" b="1" dirty="0" smtClean="0"/>
              <a:t> Mail Flow</a:t>
            </a:r>
          </a:p>
          <a:p>
            <a:pPr marL="914400" lvl="1" indent="-514350">
              <a:buFont typeface="+mj-lt"/>
              <a:buAutoNum type="arabicPeriod"/>
            </a:pPr>
            <a:r>
              <a:rPr lang="de-DE" b="1" dirty="0" err="1" smtClean="0"/>
              <a:t>Requirements</a:t>
            </a:r>
            <a:r>
              <a:rPr lang="de-DE" b="1" dirty="0" smtClean="0"/>
              <a:t> </a:t>
            </a:r>
            <a:r>
              <a:rPr lang="de-DE" b="1" dirty="0" err="1" smtClean="0"/>
              <a:t>and</a:t>
            </a:r>
            <a:r>
              <a:rPr lang="de-DE" b="1" dirty="0" smtClean="0"/>
              <a:t> </a:t>
            </a:r>
            <a:r>
              <a:rPr lang="de-DE" b="1" dirty="0" err="1" smtClean="0"/>
              <a:t>Constraints</a:t>
            </a:r>
            <a:endParaRPr lang="de-DE" b="1" dirty="0" smtClean="0"/>
          </a:p>
          <a:p>
            <a:pPr marL="914400" lvl="1" indent="-514350">
              <a:buFont typeface="+mj-lt"/>
              <a:buAutoNum type="arabicPeriod"/>
            </a:pPr>
            <a:r>
              <a:rPr lang="en-US" b="1" dirty="0" smtClean="0"/>
              <a:t>Advantages</a:t>
            </a:r>
            <a:endParaRPr lang="de-DE" b="1" dirty="0" smtClean="0"/>
          </a:p>
          <a:p>
            <a:pPr marL="514350" indent="-514350">
              <a:buFont typeface="+mj-lt"/>
              <a:buAutoNum type="arabicPeriod"/>
            </a:pPr>
            <a:r>
              <a:rPr lang="de-DE" dirty="0" err="1" smtClean="0"/>
              <a:t>Summary</a:t>
            </a:r>
            <a:endParaRPr lang="de-DE" dirty="0"/>
          </a:p>
        </p:txBody>
      </p:sp>
      <p:sp>
        <p:nvSpPr>
          <p:cNvPr id="5" name="Fußzeilenplatzhalter 4"/>
          <p:cNvSpPr>
            <a:spLocks noGrp="1"/>
          </p:cNvSpPr>
          <p:nvPr>
            <p:ph type="ftr" sz="quarter" idx="11"/>
          </p:nvPr>
        </p:nvSpPr>
        <p:spPr/>
        <p:txBody>
          <a:body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p>
            <a:fld id="{256D3EEF-DE4E-429D-8EC4-DDC531AFF587}" type="slidenum">
              <a:rPr lang="de-DE" smtClean="0"/>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11" name="Inhaltsplatzhalter 10"/>
          <p:cNvSpPr>
            <a:spLocks noGrp="1"/>
          </p:cNvSpPr>
          <p:nvPr>
            <p:ph idx="1"/>
          </p:nvPr>
        </p:nvSpPr>
        <p:spPr>
          <a:xfrm>
            <a:off x="457200" y="1928802"/>
            <a:ext cx="8229600" cy="4197361"/>
          </a:xfrm>
        </p:spPr>
        <p:txBody>
          <a:bodyPr>
            <a:normAutofit/>
          </a:bodyPr>
          <a:lstStyle/>
          <a:p>
            <a:r>
              <a:rPr lang="de-DE" sz="2400" dirty="0" err="1" smtClean="0"/>
              <a:t>IPclip</a:t>
            </a:r>
            <a:r>
              <a:rPr lang="de-DE" sz="2400" dirty="0" smtClean="0"/>
              <a:t> </a:t>
            </a:r>
            <a:r>
              <a:rPr lang="de-DE" sz="2400" dirty="0" err="1" smtClean="0"/>
              <a:t>adds</a:t>
            </a:r>
            <a:r>
              <a:rPr lang="de-DE" sz="2400" dirty="0" smtClean="0"/>
              <a:t> </a:t>
            </a:r>
            <a:r>
              <a:rPr lang="de-DE" sz="2400" dirty="0" err="1" smtClean="0"/>
              <a:t>location</a:t>
            </a:r>
            <a:r>
              <a:rPr lang="de-DE" sz="2400" dirty="0" smtClean="0"/>
              <a:t> </a:t>
            </a:r>
            <a:r>
              <a:rPr lang="de-DE" sz="2400" dirty="0" err="1" smtClean="0"/>
              <a:t>information</a:t>
            </a:r>
            <a:r>
              <a:rPr lang="de-DE" sz="2400" dirty="0" smtClean="0"/>
              <a:t> on </a:t>
            </a:r>
            <a:r>
              <a:rPr lang="de-DE" sz="2400" dirty="0" err="1" smtClean="0"/>
              <a:t>layer</a:t>
            </a:r>
            <a:r>
              <a:rPr lang="de-DE" sz="2400" dirty="0" smtClean="0"/>
              <a:t> 3 </a:t>
            </a:r>
            <a:r>
              <a:rPr lang="de-DE" sz="2400" dirty="0" err="1" smtClean="0"/>
              <a:t>as</a:t>
            </a:r>
            <a:r>
              <a:rPr lang="de-DE" sz="2400" dirty="0" smtClean="0"/>
              <a:t> IP </a:t>
            </a:r>
            <a:r>
              <a:rPr lang="de-DE" sz="2400" dirty="0" err="1" smtClean="0"/>
              <a:t>option</a:t>
            </a:r>
            <a:endParaRPr lang="de-DE" sz="2400" b="1" dirty="0" smtClean="0"/>
          </a:p>
          <a:p>
            <a:r>
              <a:rPr lang="de-DE" sz="2400" dirty="0" smtClean="0"/>
              <a:t>Mail </a:t>
            </a:r>
            <a:r>
              <a:rPr lang="de-DE" sz="2400" dirty="0" err="1" smtClean="0"/>
              <a:t>transfer</a:t>
            </a:r>
            <a:r>
              <a:rPr lang="de-DE" sz="2400" dirty="0" smtClean="0"/>
              <a:t> </a:t>
            </a:r>
            <a:r>
              <a:rPr lang="de-DE" sz="2400" dirty="0" err="1" smtClean="0"/>
              <a:t>agents</a:t>
            </a:r>
            <a:r>
              <a:rPr lang="de-DE" sz="2400" dirty="0" smtClean="0"/>
              <a:t> (MTAs) </a:t>
            </a:r>
            <a:r>
              <a:rPr lang="de-DE" sz="2400" dirty="0" err="1" smtClean="0"/>
              <a:t>terminate</a:t>
            </a:r>
            <a:r>
              <a:rPr lang="de-DE" sz="2400" dirty="0" smtClean="0"/>
              <a:t> IP </a:t>
            </a:r>
            <a:r>
              <a:rPr lang="de-DE" sz="2400" dirty="0" smtClean="0">
                <a:sym typeface="Wingdings" pitchFamily="2" charset="2"/>
              </a:rPr>
              <a:t> </a:t>
            </a:r>
            <a:r>
              <a:rPr lang="de-DE" sz="2400" dirty="0" err="1" smtClean="0">
                <a:sym typeface="Wingdings" pitchFamily="2" charset="2"/>
              </a:rPr>
              <a:t>W</a:t>
            </a:r>
            <a:r>
              <a:rPr lang="de-DE" sz="2400" dirty="0" err="1" smtClean="0"/>
              <a:t>e</a:t>
            </a:r>
            <a:r>
              <a:rPr lang="de-DE" sz="2400" dirty="0" smtClean="0"/>
              <a:t> </a:t>
            </a:r>
            <a:r>
              <a:rPr lang="de-DE" sz="2400" dirty="0" err="1" smtClean="0"/>
              <a:t>need</a:t>
            </a:r>
            <a:r>
              <a:rPr lang="de-DE" sz="2400" dirty="0" smtClean="0"/>
              <a:t> </a:t>
            </a:r>
            <a:r>
              <a:rPr lang="de-DE" sz="2400" dirty="0" err="1" smtClean="0"/>
              <a:t>location</a:t>
            </a:r>
            <a:r>
              <a:rPr lang="de-DE" sz="2400" dirty="0" smtClean="0"/>
              <a:t> </a:t>
            </a:r>
            <a:r>
              <a:rPr lang="de-DE" sz="2400" dirty="0" err="1" smtClean="0"/>
              <a:t>information</a:t>
            </a:r>
            <a:r>
              <a:rPr lang="de-DE" sz="2400" dirty="0" smtClean="0"/>
              <a:t> on </a:t>
            </a:r>
            <a:r>
              <a:rPr lang="de-DE" sz="2400" dirty="0" err="1" smtClean="0"/>
              <a:t>application</a:t>
            </a:r>
            <a:r>
              <a:rPr lang="de-DE" sz="2400" dirty="0" smtClean="0"/>
              <a:t> </a:t>
            </a:r>
            <a:r>
              <a:rPr lang="de-DE" sz="2400" dirty="0" err="1" smtClean="0"/>
              <a:t>layer</a:t>
            </a:r>
            <a:r>
              <a:rPr lang="de-DE" sz="2400" dirty="0" smtClean="0"/>
              <a:t> (SMTP)</a:t>
            </a:r>
          </a:p>
          <a:p>
            <a:pPr>
              <a:buFont typeface="Wingdings" pitchFamily="2" charset="2"/>
              <a:buChar char="à"/>
            </a:pPr>
            <a:r>
              <a:rPr lang="de-DE" sz="2400" dirty="0" smtClean="0">
                <a:sym typeface="Wingdings" pitchFamily="2" charset="2"/>
              </a:rPr>
              <a:t>The </a:t>
            </a:r>
            <a:r>
              <a:rPr lang="de-DE" sz="2400" b="1" dirty="0" err="1" smtClean="0">
                <a:solidFill>
                  <a:srgbClr val="FF0000"/>
                </a:solidFill>
                <a:sym typeface="Wingdings" pitchFamily="2" charset="2"/>
              </a:rPr>
              <a:t>first</a:t>
            </a:r>
            <a:r>
              <a:rPr lang="de-DE" sz="2400" dirty="0" smtClean="0">
                <a:sym typeface="Wingdings" pitchFamily="2" charset="2"/>
              </a:rPr>
              <a:t> MTA </a:t>
            </a:r>
            <a:r>
              <a:rPr lang="de-DE" sz="2400" dirty="0" err="1" smtClean="0">
                <a:sym typeface="Wingdings" pitchFamily="2" charset="2"/>
              </a:rPr>
              <a:t>copies</a:t>
            </a:r>
            <a:r>
              <a:rPr lang="de-DE" sz="2400" dirty="0" smtClean="0">
                <a:sym typeface="Wingdings" pitchFamily="2" charset="2"/>
              </a:rPr>
              <a:t> </a:t>
            </a:r>
            <a:r>
              <a:rPr lang="de-DE" sz="2400" b="1" dirty="0" err="1" smtClean="0">
                <a:sym typeface="Wingdings" pitchFamily="2" charset="2"/>
              </a:rPr>
              <a:t>location</a:t>
            </a:r>
            <a:r>
              <a:rPr lang="de-DE" sz="2400" b="1" dirty="0" smtClean="0">
                <a:sym typeface="Wingdings" pitchFamily="2" charset="2"/>
              </a:rPr>
              <a:t> </a:t>
            </a:r>
            <a:r>
              <a:rPr lang="de-DE" sz="2400" b="1" dirty="0" err="1" smtClean="0">
                <a:sym typeface="Wingdings" pitchFamily="2" charset="2"/>
              </a:rPr>
              <a:t>information</a:t>
            </a:r>
            <a:r>
              <a:rPr lang="de-DE" sz="2400" b="1" dirty="0" smtClean="0">
                <a:sym typeface="Wingdings" pitchFamily="2" charset="2"/>
              </a:rPr>
              <a:t> in IP</a:t>
            </a:r>
            <a:r>
              <a:rPr lang="de-DE" sz="2400" dirty="0" smtClean="0">
                <a:sym typeface="Wingdings" pitchFamily="2" charset="2"/>
              </a:rPr>
              <a:t> </a:t>
            </a:r>
            <a:r>
              <a:rPr lang="de-DE" sz="2400" dirty="0" err="1" smtClean="0">
                <a:sym typeface="Wingdings" pitchFamily="2" charset="2"/>
              </a:rPr>
              <a:t>to</a:t>
            </a:r>
            <a:r>
              <a:rPr lang="de-DE" sz="2400" dirty="0" smtClean="0">
                <a:sym typeface="Wingdings" pitchFamily="2" charset="2"/>
              </a:rPr>
              <a:t> e-</a:t>
            </a:r>
            <a:r>
              <a:rPr lang="de-DE" sz="2400" dirty="0" err="1" smtClean="0">
                <a:sym typeface="Wingdings" pitchFamily="2" charset="2"/>
              </a:rPr>
              <a:t>mail</a:t>
            </a:r>
            <a:r>
              <a:rPr lang="de-DE" sz="2400" dirty="0" smtClean="0">
                <a:sym typeface="Wingdings" pitchFamily="2" charset="2"/>
              </a:rPr>
              <a:t> </a:t>
            </a:r>
            <a:r>
              <a:rPr lang="de-DE" sz="2400" dirty="0" err="1" smtClean="0">
                <a:sym typeface="Wingdings" pitchFamily="2" charset="2"/>
              </a:rPr>
              <a:t>header</a:t>
            </a:r>
            <a:r>
              <a:rPr lang="de-DE" sz="2400" dirty="0" smtClean="0">
                <a:sym typeface="Wingdings" pitchFamily="2" charset="2"/>
              </a:rPr>
              <a:t> </a:t>
            </a:r>
            <a:r>
              <a:rPr lang="de-DE" sz="2400" dirty="0" err="1" smtClean="0">
                <a:sym typeface="Wingdings" pitchFamily="2" charset="2"/>
              </a:rPr>
              <a:t>as</a:t>
            </a:r>
            <a:r>
              <a:rPr lang="de-DE" sz="2400" dirty="0" smtClean="0">
                <a:sym typeface="Wingdings" pitchFamily="2" charset="2"/>
              </a:rPr>
              <a:t> </a:t>
            </a:r>
            <a:r>
              <a:rPr lang="de-DE" sz="2400" b="1" dirty="0" err="1" smtClean="0">
                <a:sym typeface="Wingdings" pitchFamily="2" charset="2"/>
              </a:rPr>
              <a:t>location</a:t>
            </a:r>
            <a:r>
              <a:rPr lang="de-DE" sz="2400" b="1" dirty="0" smtClean="0">
                <a:sym typeface="Wingdings" pitchFamily="2" charset="2"/>
              </a:rPr>
              <a:t> </a:t>
            </a:r>
            <a:r>
              <a:rPr lang="de-DE" sz="2400" b="1" dirty="0" err="1" smtClean="0">
                <a:sym typeface="Wingdings" pitchFamily="2" charset="2"/>
              </a:rPr>
              <a:t>information</a:t>
            </a:r>
            <a:r>
              <a:rPr lang="de-DE" sz="2400" b="1" dirty="0" smtClean="0">
                <a:sym typeface="Wingdings" pitchFamily="2" charset="2"/>
              </a:rPr>
              <a:t> in SMTP</a:t>
            </a:r>
            <a:endParaRPr lang="de-DE" sz="2400" b="1" dirty="0" smtClean="0"/>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12</a:t>
            </a:fld>
            <a:endParaRPr lang="de-DE"/>
          </a:p>
        </p:txBody>
      </p:sp>
      <p:sp>
        <p:nvSpPr>
          <p:cNvPr id="12" name="Rechteck 11"/>
          <p:cNvSpPr/>
          <p:nvPr/>
        </p:nvSpPr>
        <p:spPr>
          <a:xfrm>
            <a:off x="928662" y="4000504"/>
            <a:ext cx="6072230"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sz="1600" b="1" smtClean="0">
                <a:latin typeface="Courier New" pitchFamily="49" charset="0"/>
                <a:cs typeface="Courier New" pitchFamily="49" charset="0"/>
              </a:rPr>
              <a:t>From - &lt;timestamp&gt;</a:t>
            </a:r>
          </a:p>
          <a:p>
            <a:r>
              <a:rPr sz="1600" b="1" smtClean="0">
                <a:latin typeface="Courier New" pitchFamily="49" charset="0"/>
                <a:cs typeface="Courier New" pitchFamily="49" charset="0"/>
              </a:rPr>
              <a:t>  </a:t>
            </a:r>
            <a:r>
              <a:rPr sz="16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urier New" pitchFamily="49" charset="0"/>
                <a:cs typeface="Courier New" pitchFamily="49" charset="0"/>
              </a:rPr>
              <a:t>X-IPclip-Status: 1100</a:t>
            </a:r>
          </a:p>
          <a:p>
            <a:r>
              <a:rPr sz="16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urier New" pitchFamily="49" charset="0"/>
                <a:cs typeface="Courier New" pitchFamily="49" charset="0"/>
              </a:rPr>
              <a:t>  X-IPclip-Type: GPS</a:t>
            </a:r>
          </a:p>
          <a:p>
            <a:r>
              <a:rPr sz="16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urier New" pitchFamily="49" charset="0"/>
                <a:cs typeface="Courier New" pitchFamily="49" charset="0"/>
              </a:rPr>
              <a:t>  X-IPclip-LI: &lt;longitude;latitude&gt;</a:t>
            </a:r>
          </a:p>
          <a:p>
            <a:r>
              <a:rPr sz="16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urier New" pitchFamily="49" charset="0"/>
                <a:cs typeface="Courier New" pitchFamily="49" charset="0"/>
              </a:rPr>
              <a:t>  X-IPclip-Port: x</a:t>
            </a:r>
          </a:p>
          <a:p>
            <a:r>
              <a:rPr sz="16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urier New" pitchFamily="49" charset="0"/>
                <a:cs typeface="Courier New" pitchFamily="49" charset="0"/>
              </a:rPr>
              <a:t>  X-IPclip-AN: A</a:t>
            </a:r>
          </a:p>
          <a:p>
            <a:r>
              <a:rPr sz="1600"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urier New" pitchFamily="49" charset="0"/>
                <a:cs typeface="Courier New" pitchFamily="49" charset="0"/>
              </a:rPr>
              <a:t>  X-IPclip-MTA: mx.senderhome.net [86.165.10.2]</a:t>
            </a:r>
          </a:p>
          <a:p>
            <a:r>
              <a:rPr sz="1600" b="1" smtClean="0">
                <a:latin typeface="Courier New" pitchFamily="49" charset="0"/>
                <a:cs typeface="Courier New" pitchFamily="49" charset="0"/>
              </a:rPr>
              <a:t> Return-Path: &lt;sender@senderhome.net&gt;</a:t>
            </a:r>
          </a:p>
          <a:p>
            <a:r>
              <a:rPr sz="1600" b="1" smtClean="0">
                <a:latin typeface="Courier New" pitchFamily="49" charset="0"/>
                <a:cs typeface="Courier New" pitchFamily="49" charset="0"/>
              </a:rPr>
              <a:t> Received: from ...</a:t>
            </a:r>
            <a:endParaRPr lang="de-DE" sz="1600" b="1" dirty="0">
              <a:latin typeface="Courier New" pitchFamily="49" charset="0"/>
              <a:cs typeface="Courier New" pitchFamily="49" charset="0"/>
            </a:endParaRPr>
          </a:p>
        </p:txBody>
      </p:sp>
      <p:sp>
        <p:nvSpPr>
          <p:cNvPr id="13" name="Textfeld 12"/>
          <p:cNvSpPr txBox="1"/>
          <p:nvPr/>
        </p:nvSpPr>
        <p:spPr>
          <a:xfrm>
            <a:off x="428596" y="1357298"/>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sz="2400" b="1" smtClean="0"/>
              <a:t>How to use IPclip and location information for fighting spam?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13</a:t>
            </a:fld>
            <a:endParaRPr lang="de-DE"/>
          </a:p>
        </p:txBody>
      </p:sp>
      <p:sp>
        <p:nvSpPr>
          <p:cNvPr id="13" name="Textfeld 12"/>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Typical mail flow between Alice &amp; Bob (same provider network)</a:t>
            </a:r>
            <a:endParaRPr sz="2400" b="1"/>
          </a:p>
        </p:txBody>
      </p:sp>
      <p:graphicFrame>
        <p:nvGraphicFramePr>
          <p:cNvPr id="12" name="Objekt 11"/>
          <p:cNvGraphicFramePr>
            <a:graphicFrameLocks noChangeAspect="1"/>
          </p:cNvGraphicFramePr>
          <p:nvPr/>
        </p:nvGraphicFramePr>
        <p:xfrm>
          <a:off x="869950" y="2325688"/>
          <a:ext cx="5335588" cy="3419475"/>
        </p:xfrm>
        <a:graphic>
          <a:graphicData uri="http://schemas.openxmlformats.org/presentationml/2006/ole">
            <p:oleObj spid="_x0000_s6151" name="Visio" r:id="rId3" imgW="4307760" imgH="2760480" progId="Visio.Drawing.11">
              <p:link updateAutomatic="1"/>
            </p:oleObj>
          </a:graphicData>
        </a:graphic>
      </p:graphicFrame>
      <p:graphicFrame>
        <p:nvGraphicFramePr>
          <p:cNvPr id="15" name="Objekt 14"/>
          <p:cNvGraphicFramePr>
            <a:graphicFrameLocks noChangeAspect="1"/>
          </p:cNvGraphicFramePr>
          <p:nvPr/>
        </p:nvGraphicFramePr>
        <p:xfrm>
          <a:off x="6924675" y="3067050"/>
          <a:ext cx="1700213" cy="1700213"/>
        </p:xfrm>
        <a:graphic>
          <a:graphicData uri="http://schemas.openxmlformats.org/presentationml/2006/ole">
            <p:oleObj spid="_x0000_s6152" name="Visio" r:id="rId4" imgW="1699560" imgH="1699560"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11" name="Inhaltsplatzhalter 10"/>
          <p:cNvSpPr>
            <a:spLocks noGrp="1"/>
          </p:cNvSpPr>
          <p:nvPr>
            <p:ph idx="1"/>
          </p:nvPr>
        </p:nvSpPr>
        <p:spPr>
          <a:xfrm>
            <a:off x="457200" y="1928801"/>
            <a:ext cx="8472518" cy="1500199"/>
          </a:xfrm>
        </p:spPr>
        <p:txBody>
          <a:bodyPr>
            <a:normAutofit/>
          </a:bodyPr>
          <a:lstStyle/>
          <a:p>
            <a:r>
              <a:rPr lang="de-DE" sz="2400" dirty="0" smtClean="0"/>
              <a:t>These 4 different </a:t>
            </a:r>
            <a:r>
              <a:rPr lang="de-DE" sz="2400" dirty="0" err="1" smtClean="0"/>
              <a:t>possibilities</a:t>
            </a:r>
            <a:r>
              <a:rPr lang="de-DE" sz="2400" dirty="0" smtClean="0"/>
              <a:t> </a:t>
            </a:r>
            <a:r>
              <a:rPr lang="de-DE" sz="2400" dirty="0" err="1" smtClean="0"/>
              <a:t>regarding</a:t>
            </a:r>
            <a:r>
              <a:rPr lang="de-DE" sz="2400" dirty="0" smtClean="0"/>
              <a:t> </a:t>
            </a:r>
            <a:r>
              <a:rPr lang="de-DE" sz="2400" dirty="0" err="1" smtClean="0"/>
              <a:t>the</a:t>
            </a:r>
            <a:r>
              <a:rPr lang="de-DE" sz="2400" dirty="0" smtClean="0"/>
              <a:t> </a:t>
            </a:r>
            <a:r>
              <a:rPr lang="de-DE" sz="2400" dirty="0" err="1" smtClean="0"/>
              <a:t>existence</a:t>
            </a:r>
            <a:r>
              <a:rPr lang="de-DE" sz="2400" dirty="0" smtClean="0"/>
              <a:t> </a:t>
            </a:r>
            <a:r>
              <a:rPr lang="de-DE" sz="2400" dirty="0" err="1" smtClean="0"/>
              <a:t>of</a:t>
            </a:r>
            <a:r>
              <a:rPr lang="de-DE" sz="2400" dirty="0" smtClean="0"/>
              <a:t> </a:t>
            </a:r>
            <a:r>
              <a:rPr lang="de-DE" sz="2400" i="1" dirty="0" err="1" smtClean="0"/>
              <a:t>location</a:t>
            </a:r>
            <a:r>
              <a:rPr lang="de-DE" sz="2400" i="1" dirty="0" smtClean="0"/>
              <a:t> </a:t>
            </a:r>
            <a:r>
              <a:rPr lang="de-DE" sz="2400" i="1" dirty="0" err="1" smtClean="0"/>
              <a:t>information</a:t>
            </a:r>
            <a:r>
              <a:rPr lang="de-DE" sz="2400" i="1" dirty="0" smtClean="0"/>
              <a:t> (LI) in IP</a:t>
            </a:r>
            <a:r>
              <a:rPr lang="de-DE" sz="2400" dirty="0" smtClean="0"/>
              <a:t> </a:t>
            </a:r>
            <a:r>
              <a:rPr lang="de-DE" sz="2400" dirty="0" err="1" smtClean="0"/>
              <a:t>and</a:t>
            </a:r>
            <a:r>
              <a:rPr lang="de-DE" sz="2400" dirty="0" smtClean="0"/>
              <a:t> </a:t>
            </a:r>
            <a:r>
              <a:rPr lang="de-DE" sz="2400" i="1" dirty="0" smtClean="0"/>
              <a:t>LI in SMTP </a:t>
            </a:r>
            <a:r>
              <a:rPr lang="de-DE" sz="2400" dirty="0" err="1" smtClean="0"/>
              <a:t>represent</a:t>
            </a:r>
            <a:r>
              <a:rPr lang="de-DE" sz="2400" dirty="0" smtClean="0"/>
              <a:t> </a:t>
            </a:r>
            <a:r>
              <a:rPr lang="de-DE" sz="2400" dirty="0" err="1" smtClean="0"/>
              <a:t>our</a:t>
            </a:r>
            <a:r>
              <a:rPr lang="de-DE" sz="2400" dirty="0" smtClean="0"/>
              <a:t> </a:t>
            </a:r>
            <a:r>
              <a:rPr lang="de-DE" sz="2400" dirty="0" err="1" smtClean="0"/>
              <a:t>framework</a:t>
            </a:r>
            <a:endParaRPr lang="en-US" sz="2400" dirty="0" smtClean="0"/>
          </a:p>
          <a:p>
            <a:endParaRPr lang="de-DE" sz="2400" dirty="0" smtClean="0"/>
          </a:p>
          <a:p>
            <a:pPr lvl="1"/>
            <a:endParaRPr lang="de-DE" sz="2000" dirty="0"/>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14</a:t>
            </a:fld>
            <a:endParaRPr lang="de-DE"/>
          </a:p>
        </p:txBody>
      </p:sp>
      <p:graphicFrame>
        <p:nvGraphicFramePr>
          <p:cNvPr id="12" name="Tabelle 11"/>
          <p:cNvGraphicFramePr>
            <a:graphicFrameLocks noGrp="1"/>
          </p:cNvGraphicFramePr>
          <p:nvPr/>
        </p:nvGraphicFramePr>
        <p:xfrm>
          <a:off x="642910" y="2928934"/>
          <a:ext cx="8001056" cy="2931160"/>
        </p:xfrm>
        <a:graphic>
          <a:graphicData uri="http://schemas.openxmlformats.org/drawingml/2006/table">
            <a:tbl>
              <a:tblPr firstRow="1" bandRow="1">
                <a:tableStyleId>{B301B821-A1FF-4177-AEE7-76D212191A09}</a:tableStyleId>
              </a:tblPr>
              <a:tblGrid>
                <a:gridCol w="2595581"/>
                <a:gridCol w="2595581"/>
                <a:gridCol w="2809894"/>
              </a:tblGrid>
              <a:tr h="370840">
                <a:tc>
                  <a:txBody>
                    <a:bodyPr/>
                    <a:lstStyle/>
                    <a:p>
                      <a:pPr algn="ctr"/>
                      <a:r>
                        <a:rPr lang="de-DE" dirty="0" smtClean="0"/>
                        <a:t>LI in IP</a:t>
                      </a:r>
                      <a:endParaRPr lang="de-DE" dirty="0"/>
                    </a:p>
                  </a:txBody>
                  <a:tcPr/>
                </a:tc>
                <a:tc>
                  <a:txBody>
                    <a:bodyPr/>
                    <a:lstStyle/>
                    <a:p>
                      <a:pPr algn="ctr"/>
                      <a:r>
                        <a:rPr lang="de-DE" dirty="0" smtClean="0"/>
                        <a:t>LI in SMTP</a:t>
                      </a:r>
                      <a:endParaRPr lang="de-DE" dirty="0"/>
                    </a:p>
                  </a:txBody>
                  <a:tcPr/>
                </a:tc>
                <a:tc>
                  <a:txBody>
                    <a:bodyPr/>
                    <a:lstStyle/>
                    <a:p>
                      <a:r>
                        <a:rPr lang="de-DE" smtClean="0"/>
                        <a:t>Interpretation</a:t>
                      </a:r>
                      <a:endParaRPr lang="de-DE"/>
                    </a:p>
                  </a:txBody>
                  <a:tcPr/>
                </a:tc>
              </a:tr>
              <a:tr h="370840">
                <a:tc>
                  <a:txBody>
                    <a:bodyPr/>
                    <a:lstStyle/>
                    <a:p>
                      <a:pPr algn="ctr"/>
                      <a:endParaRPr lang="de-DE"/>
                    </a:p>
                  </a:txBody>
                  <a:tcPr/>
                </a:tc>
                <a:tc>
                  <a:txBody>
                    <a:bodyPr/>
                    <a:lstStyle/>
                    <a:p>
                      <a:pPr algn="ctr"/>
                      <a:endParaRPr lang="de-DE"/>
                    </a:p>
                  </a:txBody>
                  <a:tcPr/>
                </a:tc>
                <a:tc>
                  <a:txBody>
                    <a:bodyPr/>
                    <a:lstStyle/>
                    <a:p>
                      <a:r>
                        <a:rPr lang="de-DE" dirty="0" smtClean="0"/>
                        <a:t>First MTA</a:t>
                      </a:r>
                    </a:p>
                    <a:p>
                      <a:r>
                        <a:rPr lang="de-DE" baseline="0" dirty="0" smtClean="0">
                          <a:sym typeface="Wingdings" pitchFamily="2" charset="2"/>
                        </a:rPr>
                        <a:t> Insert </a:t>
                      </a:r>
                      <a:r>
                        <a:rPr lang="de-DE" i="1" baseline="0" dirty="0" smtClean="0">
                          <a:sym typeface="Wingdings" pitchFamily="2" charset="2"/>
                        </a:rPr>
                        <a:t>LI in SMTP</a:t>
                      </a:r>
                      <a:endParaRPr lang="de-DE" i="1" dirty="0"/>
                    </a:p>
                  </a:txBody>
                  <a:tcPr/>
                </a:tc>
              </a:tr>
              <a:tr h="370840">
                <a:tc>
                  <a:txBody>
                    <a:bodyPr/>
                    <a:lstStyle/>
                    <a:p>
                      <a:pPr algn="ctr"/>
                      <a:endParaRPr lang="de-DE"/>
                    </a:p>
                  </a:txBody>
                  <a:tcPr/>
                </a:tc>
                <a:tc>
                  <a:txBody>
                    <a:bodyPr/>
                    <a:lstStyle/>
                    <a:p>
                      <a:pPr algn="ctr"/>
                      <a:endParaRPr lang="de-DE"/>
                    </a:p>
                  </a:txBody>
                  <a:tcPr/>
                </a:tc>
                <a:tc>
                  <a:txBody>
                    <a:bodyPr/>
                    <a:lstStyle/>
                    <a:p>
                      <a:r>
                        <a:rPr lang="de-DE" smtClean="0"/>
                        <a:t>E-</a:t>
                      </a:r>
                      <a:r>
                        <a:rPr lang="de-DE" err="1" smtClean="0"/>
                        <a:t>mail</a:t>
                      </a:r>
                      <a:r>
                        <a:rPr lang="de-DE" smtClean="0"/>
                        <a:t> </a:t>
                      </a:r>
                      <a:r>
                        <a:rPr lang="de-DE" err="1" smtClean="0"/>
                        <a:t>originates</a:t>
                      </a:r>
                      <a:r>
                        <a:rPr lang="de-DE" smtClean="0"/>
                        <a:t> </a:t>
                      </a:r>
                      <a:r>
                        <a:rPr lang="de-DE" err="1" smtClean="0"/>
                        <a:t>from</a:t>
                      </a:r>
                      <a:r>
                        <a:rPr lang="de-DE" smtClean="0"/>
                        <a:t> different </a:t>
                      </a:r>
                      <a:r>
                        <a:rPr lang="de-DE" err="1" smtClean="0"/>
                        <a:t>provider</a:t>
                      </a:r>
                      <a:r>
                        <a:rPr lang="de-DE" smtClean="0"/>
                        <a:t> </a:t>
                      </a:r>
                      <a:r>
                        <a:rPr lang="de-DE" err="1" smtClean="0"/>
                        <a:t>domain</a:t>
                      </a:r>
                      <a:endParaRPr lang="de-DE"/>
                    </a:p>
                  </a:txBody>
                  <a:tcPr/>
                </a:tc>
              </a:tr>
              <a:tr h="370840">
                <a:tc>
                  <a:txBody>
                    <a:bodyPr/>
                    <a:lstStyle/>
                    <a:p>
                      <a:pPr algn="ctr"/>
                      <a:endParaRPr lang="de-DE"/>
                    </a:p>
                  </a:txBody>
                  <a:tcPr/>
                </a:tc>
                <a:tc>
                  <a:txBody>
                    <a:bodyPr/>
                    <a:lstStyle/>
                    <a:p>
                      <a:pPr algn="ctr"/>
                      <a:endParaRPr lang="de-DE"/>
                    </a:p>
                  </a:txBody>
                  <a:tcPr/>
                </a:tc>
                <a:tc>
                  <a:txBody>
                    <a:bodyPr/>
                    <a:lstStyle/>
                    <a:p>
                      <a:r>
                        <a:rPr lang="de-DE" smtClean="0"/>
                        <a:t>Not</a:t>
                      </a:r>
                      <a:r>
                        <a:rPr lang="de-DE" baseline="0" smtClean="0"/>
                        <a:t> </a:t>
                      </a:r>
                      <a:r>
                        <a:rPr lang="de-DE" baseline="0" err="1" smtClean="0"/>
                        <a:t>first</a:t>
                      </a:r>
                      <a:r>
                        <a:rPr lang="de-DE" baseline="0" smtClean="0"/>
                        <a:t> MTA</a:t>
                      </a:r>
                    </a:p>
                    <a:p>
                      <a:r>
                        <a:rPr lang="de-DE" baseline="0" smtClean="0">
                          <a:sym typeface="Wingdings" pitchFamily="2" charset="2"/>
                        </a:rPr>
                        <a:t> Forward e-</a:t>
                      </a:r>
                      <a:r>
                        <a:rPr lang="de-DE" baseline="0" err="1" smtClean="0">
                          <a:sym typeface="Wingdings" pitchFamily="2" charset="2"/>
                        </a:rPr>
                        <a:t>mail</a:t>
                      </a:r>
                      <a:endParaRPr lang="de-DE"/>
                    </a:p>
                  </a:txBody>
                  <a:tcPr/>
                </a:tc>
              </a:tr>
              <a:tr h="370840">
                <a:tc>
                  <a:txBody>
                    <a:bodyPr/>
                    <a:lstStyle/>
                    <a:p>
                      <a:pPr algn="ctr"/>
                      <a:endParaRPr lang="de-DE"/>
                    </a:p>
                  </a:txBody>
                  <a:tcPr/>
                </a:tc>
                <a:tc>
                  <a:txBody>
                    <a:bodyPr/>
                    <a:lstStyle/>
                    <a:p>
                      <a:pPr algn="ctr"/>
                      <a:endParaRPr lang="de-DE"/>
                    </a:p>
                  </a:txBody>
                  <a:tcPr/>
                </a:tc>
                <a:tc>
                  <a:txBody>
                    <a:bodyPr/>
                    <a:lstStyle/>
                    <a:p>
                      <a:r>
                        <a:rPr lang="de-DE" dirty="0" smtClean="0"/>
                        <a:t>Something </a:t>
                      </a:r>
                      <a:r>
                        <a:rPr lang="de-DE" dirty="0" err="1" smtClean="0"/>
                        <a:t>went</a:t>
                      </a:r>
                      <a:r>
                        <a:rPr lang="de-DE" dirty="0" smtClean="0"/>
                        <a:t> </a:t>
                      </a:r>
                      <a:r>
                        <a:rPr lang="de-DE" dirty="0" err="1" smtClean="0"/>
                        <a:t>wrong</a:t>
                      </a:r>
                      <a:r>
                        <a:rPr lang="de-DE" baseline="0" dirty="0" smtClean="0"/>
                        <a:t> </a:t>
                      </a:r>
                      <a:r>
                        <a:rPr lang="de-DE" baseline="0" dirty="0" smtClean="0">
                          <a:sym typeface="Wingdings" pitchFamily="2" charset="2"/>
                        </a:rPr>
                        <a:t> </a:t>
                      </a:r>
                      <a:r>
                        <a:rPr lang="de-DE" baseline="0" dirty="0" err="1" smtClean="0">
                          <a:sym typeface="Wingdings" pitchFamily="2" charset="2"/>
                        </a:rPr>
                        <a:t>Treat</a:t>
                      </a:r>
                      <a:r>
                        <a:rPr lang="de-DE" baseline="0" dirty="0" smtClean="0">
                          <a:sym typeface="Wingdings" pitchFamily="2" charset="2"/>
                        </a:rPr>
                        <a:t> </a:t>
                      </a:r>
                      <a:r>
                        <a:rPr lang="de-DE" baseline="0" dirty="0" err="1" smtClean="0">
                          <a:sym typeface="Wingdings" pitchFamily="2" charset="2"/>
                        </a:rPr>
                        <a:t>with</a:t>
                      </a:r>
                      <a:r>
                        <a:rPr lang="de-DE" baseline="0" dirty="0" smtClean="0">
                          <a:sym typeface="Wingdings" pitchFamily="2" charset="2"/>
                        </a:rPr>
                        <a:t> </a:t>
                      </a:r>
                      <a:r>
                        <a:rPr lang="de-DE" baseline="0" dirty="0" err="1" smtClean="0">
                          <a:sym typeface="Wingdings" pitchFamily="2" charset="2"/>
                        </a:rPr>
                        <a:t>special</a:t>
                      </a:r>
                      <a:r>
                        <a:rPr lang="de-DE" baseline="0" dirty="0" smtClean="0">
                          <a:sym typeface="Wingdings" pitchFamily="2" charset="2"/>
                        </a:rPr>
                        <a:t> </a:t>
                      </a:r>
                      <a:r>
                        <a:rPr lang="de-DE" baseline="0" dirty="0" err="1" smtClean="0">
                          <a:sym typeface="Wingdings" pitchFamily="2" charset="2"/>
                        </a:rPr>
                        <a:t>care</a:t>
                      </a:r>
                      <a:endParaRPr lang="de-DE" dirty="0"/>
                    </a:p>
                  </a:txBody>
                  <a:tcPr/>
                </a:tc>
              </a:tr>
            </a:tbl>
          </a:graphicData>
        </a:graphic>
      </p:graphicFrame>
      <p:sp>
        <p:nvSpPr>
          <p:cNvPr id="14" name="L-Form 13"/>
          <p:cNvSpPr/>
          <p:nvPr/>
        </p:nvSpPr>
        <p:spPr bwMode="auto">
          <a:xfrm rot="18903826">
            <a:off x="1812856" y="3506657"/>
            <a:ext cx="303315" cy="201717"/>
          </a:xfrm>
          <a:prstGeom prst="corne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15" name="Multiplizieren 14"/>
          <p:cNvSpPr/>
          <p:nvPr/>
        </p:nvSpPr>
        <p:spPr bwMode="auto">
          <a:xfrm>
            <a:off x="4357686" y="3429000"/>
            <a:ext cx="428628" cy="418365"/>
          </a:xfrm>
          <a:prstGeom prst="mathMultiply">
            <a:avLst>
              <a:gd name="adj1" fmla="val 135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algn="ctr" defTabSz="3993925"/>
            <a:endParaRPr lang="de-DE" sz="7800" smtClean="0"/>
          </a:p>
        </p:txBody>
      </p:sp>
      <p:sp>
        <p:nvSpPr>
          <p:cNvPr id="16" name="L-Form 15"/>
          <p:cNvSpPr/>
          <p:nvPr/>
        </p:nvSpPr>
        <p:spPr bwMode="auto">
          <a:xfrm rot="18903826">
            <a:off x="4456060" y="4149757"/>
            <a:ext cx="303315" cy="201717"/>
          </a:xfrm>
          <a:prstGeom prst="corne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17" name="L-Form 16"/>
          <p:cNvSpPr/>
          <p:nvPr/>
        </p:nvSpPr>
        <p:spPr bwMode="auto">
          <a:xfrm rot="18903826">
            <a:off x="4456060" y="4792541"/>
            <a:ext cx="303315" cy="201717"/>
          </a:xfrm>
          <a:prstGeom prst="corne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18" name="L-Form 17"/>
          <p:cNvSpPr/>
          <p:nvPr/>
        </p:nvSpPr>
        <p:spPr bwMode="auto">
          <a:xfrm rot="18903826">
            <a:off x="1812854" y="4149757"/>
            <a:ext cx="303315" cy="201717"/>
          </a:xfrm>
          <a:prstGeom prst="corner">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19" name="Multiplizieren 18"/>
          <p:cNvSpPr/>
          <p:nvPr/>
        </p:nvSpPr>
        <p:spPr bwMode="auto">
          <a:xfrm>
            <a:off x="1714480" y="4714884"/>
            <a:ext cx="428628" cy="418365"/>
          </a:xfrm>
          <a:prstGeom prst="mathMultiply">
            <a:avLst>
              <a:gd name="adj1" fmla="val 135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20" name="Multiplizieren 19"/>
          <p:cNvSpPr/>
          <p:nvPr/>
        </p:nvSpPr>
        <p:spPr bwMode="auto">
          <a:xfrm>
            <a:off x="1714480" y="5357826"/>
            <a:ext cx="428628" cy="418365"/>
          </a:xfrm>
          <a:prstGeom prst="mathMultiply">
            <a:avLst>
              <a:gd name="adj1" fmla="val 135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21" name="Multiplizieren 20"/>
          <p:cNvSpPr/>
          <p:nvPr/>
        </p:nvSpPr>
        <p:spPr bwMode="auto">
          <a:xfrm>
            <a:off x="4357686" y="5357826"/>
            <a:ext cx="428628" cy="418365"/>
          </a:xfrm>
          <a:prstGeom prst="mathMultiply">
            <a:avLst>
              <a:gd name="adj1" fmla="val 13578"/>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22" name="Textfeld 21"/>
          <p:cNvSpPr txBox="1"/>
          <p:nvPr/>
        </p:nvSpPr>
        <p:spPr>
          <a:xfrm>
            <a:off x="428596" y="1357298"/>
            <a:ext cx="842968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4 cases can be distinguished when an e-mail arrives at an MTA</a:t>
            </a:r>
          </a:p>
        </p:txBody>
      </p:sp>
      <p:sp>
        <p:nvSpPr>
          <p:cNvPr id="23" name="Ellipse 22"/>
          <p:cNvSpPr/>
          <p:nvPr/>
        </p:nvSpPr>
        <p:spPr>
          <a:xfrm>
            <a:off x="8215338" y="3429000"/>
            <a:ext cx="357190" cy="35719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smtClean="0">
                <a:solidFill>
                  <a:schemeClr val="tx1"/>
                </a:solidFill>
              </a:rPr>
              <a:t>2</a:t>
            </a:r>
            <a:endParaRPr lang="de-DE">
              <a:solidFill>
                <a:schemeClr val="tx1"/>
              </a:solidFill>
            </a:endParaRPr>
          </a:p>
        </p:txBody>
      </p:sp>
      <p:sp>
        <p:nvSpPr>
          <p:cNvPr id="24" name="Ellipse 23"/>
          <p:cNvSpPr/>
          <p:nvPr/>
        </p:nvSpPr>
        <p:spPr>
          <a:xfrm>
            <a:off x="8215338" y="4714884"/>
            <a:ext cx="357190" cy="35719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smtClean="0">
                <a:solidFill>
                  <a:schemeClr val="tx1"/>
                </a:solidFill>
              </a:rPr>
              <a:t>5</a:t>
            </a:r>
            <a:endParaRPr lang="de-D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15</a:t>
            </a:fld>
            <a:endParaRPr lang="de-DE"/>
          </a:p>
        </p:txBody>
      </p:sp>
      <p:sp>
        <p:nvSpPr>
          <p:cNvPr id="13" name="Textfeld 12"/>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Typical mail flow between Alice &amp; Bob (same provider network)</a:t>
            </a:r>
            <a:endParaRPr sz="2400" b="1"/>
          </a:p>
        </p:txBody>
      </p:sp>
      <p:graphicFrame>
        <p:nvGraphicFramePr>
          <p:cNvPr id="12" name="Objekt 11"/>
          <p:cNvGraphicFramePr>
            <a:graphicFrameLocks noChangeAspect="1"/>
          </p:cNvGraphicFramePr>
          <p:nvPr/>
        </p:nvGraphicFramePr>
        <p:xfrm>
          <a:off x="869950" y="2325688"/>
          <a:ext cx="5335588" cy="3419475"/>
        </p:xfrm>
        <a:graphic>
          <a:graphicData uri="http://schemas.openxmlformats.org/presentationml/2006/ole">
            <p:oleObj spid="_x0000_s141314" name="Visio" r:id="rId3" imgW="4307760" imgH="2760480" progId="Visio.Drawing.11">
              <p:link updateAutomatic="1"/>
            </p:oleObj>
          </a:graphicData>
        </a:graphic>
      </p:graphicFrame>
      <p:graphicFrame>
        <p:nvGraphicFramePr>
          <p:cNvPr id="15" name="Objekt 14"/>
          <p:cNvGraphicFramePr>
            <a:graphicFrameLocks noChangeAspect="1"/>
          </p:cNvGraphicFramePr>
          <p:nvPr/>
        </p:nvGraphicFramePr>
        <p:xfrm>
          <a:off x="6924675" y="3067050"/>
          <a:ext cx="1700213" cy="1700213"/>
        </p:xfrm>
        <a:graphic>
          <a:graphicData uri="http://schemas.openxmlformats.org/presentationml/2006/ole">
            <p:oleObj spid="_x0000_s141315" name="Visio" r:id="rId4" imgW="1699560" imgH="1699560" progId="Visio.Drawing.11">
              <p:link updateAutomatic="1"/>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11" name="Inhaltsplatzhalter 10"/>
          <p:cNvSpPr>
            <a:spLocks noGrp="1"/>
          </p:cNvSpPr>
          <p:nvPr>
            <p:ph idx="1"/>
          </p:nvPr>
        </p:nvSpPr>
        <p:spPr>
          <a:xfrm>
            <a:off x="457200" y="2000240"/>
            <a:ext cx="8229600" cy="4125923"/>
          </a:xfrm>
        </p:spPr>
        <p:txBody>
          <a:bodyPr>
            <a:normAutofit fontScale="92500" lnSpcReduction="20000"/>
          </a:bodyPr>
          <a:lstStyle/>
          <a:p>
            <a:r>
              <a:rPr lang="de-DE" dirty="0" err="1" smtClean="0"/>
              <a:t>Fully</a:t>
            </a:r>
            <a:r>
              <a:rPr lang="de-DE" dirty="0" smtClean="0"/>
              <a:t> </a:t>
            </a:r>
            <a:r>
              <a:rPr lang="de-DE" dirty="0" err="1" smtClean="0"/>
              <a:t>IPclip-terminated</a:t>
            </a:r>
            <a:r>
              <a:rPr lang="de-DE" dirty="0" smtClean="0"/>
              <a:t> </a:t>
            </a:r>
            <a:r>
              <a:rPr lang="de-DE" dirty="0" err="1" smtClean="0"/>
              <a:t>domain</a:t>
            </a:r>
            <a:r>
              <a:rPr lang="de-DE" dirty="0" smtClean="0"/>
              <a:t>, e.g., a </a:t>
            </a:r>
            <a:r>
              <a:rPr lang="de-DE" dirty="0" err="1" smtClean="0"/>
              <a:t>self-contained</a:t>
            </a:r>
            <a:r>
              <a:rPr lang="de-DE" dirty="0" smtClean="0"/>
              <a:t> </a:t>
            </a:r>
            <a:r>
              <a:rPr lang="de-DE" dirty="0" err="1" smtClean="0"/>
              <a:t>provider</a:t>
            </a:r>
            <a:r>
              <a:rPr lang="de-DE" dirty="0" smtClean="0"/>
              <a:t> </a:t>
            </a:r>
            <a:r>
              <a:rPr lang="de-DE" dirty="0" err="1" smtClean="0"/>
              <a:t>network</a:t>
            </a:r>
            <a:endParaRPr lang="de-DE" dirty="0" smtClean="0"/>
          </a:p>
          <a:p>
            <a:pPr lvl="1"/>
            <a:r>
              <a:rPr lang="de-DE" dirty="0" err="1" smtClean="0"/>
              <a:t>IPclip</a:t>
            </a:r>
            <a:r>
              <a:rPr lang="de-DE" dirty="0" smtClean="0"/>
              <a:t> </a:t>
            </a:r>
            <a:r>
              <a:rPr lang="de-DE" dirty="0" err="1" smtClean="0"/>
              <a:t>is</a:t>
            </a:r>
            <a:r>
              <a:rPr lang="de-DE" dirty="0" smtClean="0"/>
              <a:t> </a:t>
            </a:r>
            <a:r>
              <a:rPr lang="de-DE" dirty="0" err="1" smtClean="0"/>
              <a:t>mandatory</a:t>
            </a:r>
            <a:r>
              <a:rPr lang="de-DE" dirty="0" smtClean="0"/>
              <a:t> </a:t>
            </a:r>
            <a:r>
              <a:rPr lang="de-DE" dirty="0" err="1" smtClean="0"/>
              <a:t>at</a:t>
            </a:r>
            <a:r>
              <a:rPr lang="de-DE" dirty="0" smtClean="0"/>
              <a:t> all </a:t>
            </a:r>
            <a:r>
              <a:rPr lang="de-DE" dirty="0" err="1" smtClean="0"/>
              <a:t>access</a:t>
            </a:r>
            <a:r>
              <a:rPr lang="de-DE" dirty="0" smtClean="0"/>
              <a:t> </a:t>
            </a:r>
            <a:r>
              <a:rPr lang="de-DE" dirty="0" err="1" smtClean="0"/>
              <a:t>nodes</a:t>
            </a:r>
            <a:endParaRPr lang="de-DE" dirty="0" smtClean="0"/>
          </a:p>
          <a:p>
            <a:r>
              <a:rPr lang="de-DE" dirty="0" err="1" smtClean="0"/>
              <a:t>IPclip-capable</a:t>
            </a:r>
            <a:r>
              <a:rPr lang="de-DE" dirty="0" smtClean="0"/>
              <a:t> IP </a:t>
            </a:r>
            <a:r>
              <a:rPr lang="de-DE" dirty="0" err="1" smtClean="0"/>
              <a:t>stack</a:t>
            </a:r>
            <a:r>
              <a:rPr lang="de-DE" dirty="0" smtClean="0"/>
              <a:t> in relevant </a:t>
            </a:r>
            <a:r>
              <a:rPr lang="de-DE" dirty="0" err="1" smtClean="0"/>
              <a:t>network</a:t>
            </a:r>
            <a:r>
              <a:rPr lang="de-DE" dirty="0" smtClean="0"/>
              <a:t> </a:t>
            </a:r>
            <a:r>
              <a:rPr lang="de-DE" dirty="0" err="1" smtClean="0"/>
              <a:t>devices</a:t>
            </a:r>
            <a:endParaRPr lang="de-DE" dirty="0" smtClean="0"/>
          </a:p>
          <a:p>
            <a:pPr lvl="1"/>
            <a:r>
              <a:rPr lang="de-DE" dirty="0" smtClean="0"/>
              <a:t>MTAs must understand </a:t>
            </a:r>
            <a:r>
              <a:rPr lang="de-DE" i="1" dirty="0" err="1" smtClean="0"/>
              <a:t>location</a:t>
            </a:r>
            <a:r>
              <a:rPr lang="de-DE" i="1" dirty="0" smtClean="0"/>
              <a:t> </a:t>
            </a:r>
            <a:r>
              <a:rPr lang="de-DE" i="1" dirty="0" err="1" smtClean="0"/>
              <a:t>information</a:t>
            </a:r>
            <a:r>
              <a:rPr lang="de-DE" i="1" dirty="0" smtClean="0"/>
              <a:t> (LI) in IP</a:t>
            </a:r>
          </a:p>
          <a:p>
            <a:pPr lvl="1"/>
            <a:r>
              <a:rPr lang="de-DE" dirty="0" smtClean="0"/>
              <a:t>MTAs must </a:t>
            </a:r>
            <a:r>
              <a:rPr lang="de-DE" dirty="0" err="1" smtClean="0"/>
              <a:t>copy</a:t>
            </a:r>
            <a:r>
              <a:rPr lang="de-DE" dirty="0" smtClean="0"/>
              <a:t> </a:t>
            </a:r>
            <a:r>
              <a:rPr lang="de-DE" i="1" dirty="0" smtClean="0"/>
              <a:t>LI in IP </a:t>
            </a:r>
            <a:r>
              <a:rPr lang="de-DE" dirty="0" err="1" smtClean="0"/>
              <a:t>to</a:t>
            </a:r>
            <a:r>
              <a:rPr lang="de-DE" dirty="0" smtClean="0"/>
              <a:t> e-</a:t>
            </a:r>
            <a:r>
              <a:rPr lang="de-DE" dirty="0" err="1" smtClean="0"/>
              <a:t>mail</a:t>
            </a:r>
            <a:r>
              <a:rPr lang="de-DE" dirty="0" smtClean="0"/>
              <a:t> </a:t>
            </a:r>
            <a:r>
              <a:rPr lang="de-DE" dirty="0" err="1" smtClean="0"/>
              <a:t>header</a:t>
            </a:r>
            <a:r>
              <a:rPr lang="de-DE" dirty="0" smtClean="0"/>
              <a:t> </a:t>
            </a:r>
            <a:r>
              <a:rPr lang="de-DE" dirty="0" err="1" smtClean="0"/>
              <a:t>as</a:t>
            </a:r>
            <a:r>
              <a:rPr lang="de-DE" dirty="0" smtClean="0"/>
              <a:t> </a:t>
            </a:r>
            <a:r>
              <a:rPr lang="de-DE" i="1" dirty="0" smtClean="0"/>
              <a:t>LI in SMTP</a:t>
            </a:r>
          </a:p>
          <a:p>
            <a:pPr lvl="1"/>
            <a:r>
              <a:rPr lang="de-DE" dirty="0" smtClean="0"/>
              <a:t>Mail User </a:t>
            </a:r>
            <a:r>
              <a:rPr lang="de-DE" dirty="0" err="1" smtClean="0"/>
              <a:t>Agents</a:t>
            </a:r>
            <a:r>
              <a:rPr lang="de-DE" dirty="0" smtClean="0"/>
              <a:t> </a:t>
            </a:r>
            <a:r>
              <a:rPr lang="de-DE" dirty="0" err="1" smtClean="0"/>
              <a:t>or</a:t>
            </a:r>
            <a:r>
              <a:rPr lang="de-DE" dirty="0" smtClean="0"/>
              <a:t> anti-</a:t>
            </a:r>
            <a:r>
              <a:rPr lang="de-DE" dirty="0" err="1" smtClean="0"/>
              <a:t>spam</a:t>
            </a:r>
            <a:r>
              <a:rPr lang="de-DE" dirty="0" smtClean="0"/>
              <a:t> </a:t>
            </a:r>
            <a:r>
              <a:rPr lang="de-DE" dirty="0" err="1" smtClean="0"/>
              <a:t>tools</a:t>
            </a:r>
            <a:r>
              <a:rPr lang="de-DE" dirty="0" smtClean="0"/>
              <a:t> must understand </a:t>
            </a:r>
            <a:r>
              <a:rPr lang="de-DE" i="1" dirty="0" smtClean="0"/>
              <a:t>LI in SMTP </a:t>
            </a:r>
            <a:r>
              <a:rPr lang="de-DE" dirty="0" err="1" smtClean="0"/>
              <a:t>to</a:t>
            </a:r>
            <a:r>
              <a:rPr lang="de-DE" dirty="0" smtClean="0"/>
              <a:t> </a:t>
            </a:r>
            <a:r>
              <a:rPr lang="de-DE" dirty="0" err="1" smtClean="0"/>
              <a:t>take</a:t>
            </a:r>
            <a:r>
              <a:rPr lang="de-DE" dirty="0" smtClean="0"/>
              <a:t> </a:t>
            </a:r>
            <a:r>
              <a:rPr lang="de-DE" dirty="0" err="1" smtClean="0"/>
              <a:t>advantage</a:t>
            </a:r>
            <a:r>
              <a:rPr lang="de-DE" dirty="0" smtClean="0"/>
              <a:t> </a:t>
            </a:r>
            <a:r>
              <a:rPr lang="de-DE" dirty="0" err="1" smtClean="0"/>
              <a:t>of</a:t>
            </a:r>
            <a:r>
              <a:rPr lang="de-DE" dirty="0" smtClean="0"/>
              <a:t> </a:t>
            </a:r>
            <a:r>
              <a:rPr lang="de-DE" dirty="0" err="1" smtClean="0"/>
              <a:t>it</a:t>
            </a:r>
            <a:r>
              <a:rPr lang="de-DE" dirty="0" smtClean="0"/>
              <a:t/>
            </a:r>
            <a:br>
              <a:rPr lang="de-DE" dirty="0" smtClean="0"/>
            </a:br>
            <a:endParaRPr lang="de-DE" dirty="0" smtClean="0"/>
          </a:p>
          <a:p>
            <a:pPr lvl="1"/>
            <a:endParaRPr lang="de-DE" dirty="0" smtClean="0"/>
          </a:p>
          <a:p>
            <a:pPr lvl="1"/>
            <a:endParaRPr lang="de-DE" dirty="0"/>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16</a:t>
            </a:fld>
            <a:endParaRPr lang="de-DE"/>
          </a:p>
        </p:txBody>
      </p:sp>
      <p:sp>
        <p:nvSpPr>
          <p:cNvPr id="12" name="Textfeld 11"/>
          <p:cNvSpPr txBox="1"/>
          <p:nvPr/>
        </p:nvSpPr>
        <p:spPr>
          <a:xfrm>
            <a:off x="428596" y="1357298"/>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sz="2400" b="1" smtClean="0"/>
              <a:t>Requirements and constraints for I</a:t>
            </a:r>
            <a:r>
              <a:rPr lang="de-DE" sz="2400" b="1" smtClean="0"/>
              <a:t>P</a:t>
            </a:r>
            <a:r>
              <a:rPr sz="2400" b="1" smtClean="0"/>
              <a:t>clip in this use case</a:t>
            </a:r>
            <a:endParaRP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fade">
                                      <p:cBhvr>
                                        <p:cTn id="2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en-US" smtClean="0"/>
              <a:t>using</a:t>
            </a:r>
            <a:r>
              <a:rPr lang="de-DE" smtClean="0"/>
              <a:t> </a:t>
            </a:r>
            <a:r>
              <a:rPr lang="de-DE" err="1" smtClean="0"/>
              <a:t>IPclip</a:t>
            </a:r>
            <a:endParaRPr lang="de-DE" smtClean="0"/>
          </a:p>
        </p:txBody>
      </p:sp>
      <p:sp>
        <p:nvSpPr>
          <p:cNvPr id="11" name="Inhaltsplatzhalter 10"/>
          <p:cNvSpPr>
            <a:spLocks noGrp="1"/>
          </p:cNvSpPr>
          <p:nvPr>
            <p:ph idx="1"/>
          </p:nvPr>
        </p:nvSpPr>
        <p:spPr>
          <a:xfrm>
            <a:off x="457200" y="2000240"/>
            <a:ext cx="8229600" cy="4125923"/>
          </a:xfrm>
        </p:spPr>
        <p:txBody>
          <a:bodyPr>
            <a:normAutofit fontScale="92500" lnSpcReduction="20000"/>
          </a:bodyPr>
          <a:lstStyle/>
          <a:p>
            <a:r>
              <a:rPr lang="de-DE" dirty="0" err="1" smtClean="0"/>
              <a:t>IPclip</a:t>
            </a:r>
            <a:r>
              <a:rPr lang="de-DE" dirty="0" smtClean="0"/>
              <a:t> </a:t>
            </a:r>
            <a:r>
              <a:rPr lang="de-DE" dirty="0" err="1" smtClean="0"/>
              <a:t>supports</a:t>
            </a:r>
            <a:r>
              <a:rPr lang="de-DE" dirty="0" smtClean="0"/>
              <a:t> </a:t>
            </a:r>
            <a:r>
              <a:rPr lang="de-DE" dirty="0" err="1" smtClean="0"/>
              <a:t>removal</a:t>
            </a:r>
            <a:r>
              <a:rPr lang="de-DE" dirty="0" smtClean="0"/>
              <a:t> </a:t>
            </a:r>
            <a:r>
              <a:rPr lang="de-DE" dirty="0" err="1" smtClean="0"/>
              <a:t>of</a:t>
            </a:r>
            <a:r>
              <a:rPr lang="de-DE" dirty="0" smtClean="0"/>
              <a:t> </a:t>
            </a:r>
            <a:r>
              <a:rPr lang="de-DE" i="1" dirty="0" err="1" smtClean="0"/>
              <a:t>location</a:t>
            </a:r>
            <a:r>
              <a:rPr lang="de-DE" i="1" dirty="0" smtClean="0"/>
              <a:t> </a:t>
            </a:r>
            <a:r>
              <a:rPr lang="de-DE" i="1" dirty="0" err="1" smtClean="0"/>
              <a:t>information</a:t>
            </a:r>
            <a:r>
              <a:rPr lang="de-DE" i="1" dirty="0" smtClean="0"/>
              <a:t> (LI) in IP</a:t>
            </a:r>
          </a:p>
          <a:p>
            <a:r>
              <a:rPr lang="de-DE" dirty="0" err="1" smtClean="0"/>
              <a:t>IPclip‘s</a:t>
            </a:r>
            <a:r>
              <a:rPr lang="de-DE" dirty="0" smtClean="0"/>
              <a:t> </a:t>
            </a:r>
            <a:r>
              <a:rPr lang="de-DE" dirty="0" err="1" smtClean="0"/>
              <a:t>status</a:t>
            </a:r>
            <a:r>
              <a:rPr lang="de-DE" dirty="0" smtClean="0"/>
              <a:t> </a:t>
            </a:r>
            <a:r>
              <a:rPr lang="de-DE" dirty="0" err="1" smtClean="0"/>
              <a:t>field</a:t>
            </a:r>
            <a:r>
              <a:rPr lang="de-DE" dirty="0" smtClean="0"/>
              <a:t> </a:t>
            </a:r>
            <a:r>
              <a:rPr lang="en-US" noProof="1" smtClean="0"/>
              <a:t>contains</a:t>
            </a:r>
            <a:r>
              <a:rPr lang="de-DE" dirty="0" smtClean="0"/>
              <a:t> </a:t>
            </a:r>
            <a:r>
              <a:rPr lang="de-DE" dirty="0" err="1" smtClean="0"/>
              <a:t>removal</a:t>
            </a:r>
            <a:r>
              <a:rPr lang="de-DE" dirty="0" smtClean="0"/>
              <a:t> </a:t>
            </a:r>
            <a:r>
              <a:rPr lang="de-DE" dirty="0" err="1" smtClean="0"/>
              <a:t>flag</a:t>
            </a:r>
            <a:r>
              <a:rPr lang="de-DE" dirty="0" smtClean="0"/>
              <a:t> (RF)</a:t>
            </a:r>
          </a:p>
          <a:p>
            <a:endParaRPr lang="de-DE" dirty="0" smtClean="0"/>
          </a:p>
          <a:p>
            <a:endParaRPr lang="de-DE" dirty="0" smtClean="0"/>
          </a:p>
          <a:p>
            <a:pPr lvl="1"/>
            <a:r>
              <a:rPr lang="de-DE" dirty="0" smtClean="0"/>
              <a:t>RF </a:t>
            </a:r>
            <a:r>
              <a:rPr lang="de-DE" dirty="0" err="1" smtClean="0"/>
              <a:t>indicates</a:t>
            </a:r>
            <a:r>
              <a:rPr lang="de-DE" dirty="0" smtClean="0"/>
              <a:t> </a:t>
            </a:r>
            <a:r>
              <a:rPr lang="de-DE" dirty="0" err="1" smtClean="0"/>
              <a:t>removal</a:t>
            </a:r>
            <a:r>
              <a:rPr lang="de-DE" dirty="0" smtClean="0"/>
              <a:t> </a:t>
            </a:r>
            <a:r>
              <a:rPr lang="de-DE" dirty="0" err="1" smtClean="0"/>
              <a:t>of</a:t>
            </a:r>
            <a:r>
              <a:rPr lang="de-DE" dirty="0" smtClean="0"/>
              <a:t> </a:t>
            </a:r>
            <a:r>
              <a:rPr lang="de-DE" i="1" dirty="0" smtClean="0"/>
              <a:t>LI in SMTP </a:t>
            </a:r>
            <a:r>
              <a:rPr lang="de-DE" dirty="0" err="1" smtClean="0"/>
              <a:t>at</a:t>
            </a:r>
            <a:r>
              <a:rPr lang="de-DE" dirty="0" smtClean="0"/>
              <a:t> </a:t>
            </a:r>
            <a:r>
              <a:rPr lang="de-DE" dirty="0" err="1" smtClean="0"/>
              <a:t>recipient‘s</a:t>
            </a:r>
            <a:r>
              <a:rPr lang="de-DE" dirty="0" smtClean="0"/>
              <a:t> MTA</a:t>
            </a:r>
          </a:p>
          <a:p>
            <a:pPr lvl="1"/>
            <a:r>
              <a:rPr lang="de-DE" dirty="0" smtClean="0"/>
              <a:t>Source </a:t>
            </a:r>
            <a:r>
              <a:rPr lang="de-DE" dirty="0" err="1" smtClean="0"/>
              <a:t>and</a:t>
            </a:r>
            <a:r>
              <a:rPr lang="de-DE" dirty="0" smtClean="0"/>
              <a:t> </a:t>
            </a:r>
            <a:r>
              <a:rPr lang="de-DE" dirty="0" err="1" smtClean="0"/>
              <a:t>trustability</a:t>
            </a:r>
            <a:r>
              <a:rPr lang="de-DE" dirty="0" smtClean="0"/>
              <a:t> </a:t>
            </a:r>
            <a:r>
              <a:rPr lang="de-DE" dirty="0" err="1" smtClean="0"/>
              <a:t>flag</a:t>
            </a:r>
            <a:r>
              <a:rPr lang="de-DE" dirty="0" smtClean="0"/>
              <a:t> </a:t>
            </a:r>
            <a:r>
              <a:rPr lang="de-DE" b="1" dirty="0" smtClean="0">
                <a:solidFill>
                  <a:srgbClr val="FF0000"/>
                </a:solidFill>
              </a:rPr>
              <a:t>not</a:t>
            </a:r>
            <a:r>
              <a:rPr lang="de-DE" dirty="0" smtClean="0"/>
              <a:t> </a:t>
            </a:r>
            <a:r>
              <a:rPr lang="de-DE" dirty="0" err="1" smtClean="0"/>
              <a:t>removed</a:t>
            </a:r>
            <a:r>
              <a:rPr lang="de-DE" dirty="0" smtClean="0"/>
              <a:t> </a:t>
            </a:r>
            <a:r>
              <a:rPr lang="de-DE" dirty="0" smtClean="0">
                <a:sym typeface="Wingdings" pitchFamily="2" charset="2"/>
              </a:rPr>
              <a:t> Trigger </a:t>
            </a:r>
            <a:r>
              <a:rPr lang="de-DE" dirty="0" err="1" smtClean="0">
                <a:sym typeface="Wingdings" pitchFamily="2" charset="2"/>
              </a:rPr>
              <a:t>for</a:t>
            </a:r>
            <a:r>
              <a:rPr lang="de-DE" dirty="0" smtClean="0">
                <a:sym typeface="Wingdings" pitchFamily="2" charset="2"/>
              </a:rPr>
              <a:t> anti-</a:t>
            </a:r>
            <a:r>
              <a:rPr lang="de-DE" dirty="0" err="1" smtClean="0">
                <a:sym typeface="Wingdings" pitchFamily="2" charset="2"/>
              </a:rPr>
              <a:t>spam</a:t>
            </a:r>
            <a:r>
              <a:rPr lang="de-DE" dirty="0" smtClean="0">
                <a:sym typeface="Wingdings" pitchFamily="2" charset="2"/>
              </a:rPr>
              <a:t> </a:t>
            </a:r>
            <a:r>
              <a:rPr lang="de-DE" dirty="0" err="1" smtClean="0">
                <a:sym typeface="Wingdings" pitchFamily="2" charset="2"/>
              </a:rPr>
              <a:t>mechanisms</a:t>
            </a:r>
            <a:r>
              <a:rPr lang="de-DE" dirty="0" smtClean="0">
                <a:sym typeface="Wingdings" pitchFamily="2" charset="2"/>
              </a:rPr>
              <a:t> </a:t>
            </a:r>
            <a:r>
              <a:rPr lang="de-DE" dirty="0" err="1" smtClean="0">
                <a:sym typeface="Wingdings" pitchFamily="2" charset="2"/>
              </a:rPr>
              <a:t>without</a:t>
            </a:r>
            <a:r>
              <a:rPr lang="de-DE" dirty="0" smtClean="0">
                <a:sym typeface="Wingdings" pitchFamily="2" charset="2"/>
              </a:rPr>
              <a:t> </a:t>
            </a:r>
            <a:r>
              <a:rPr lang="de-DE" dirty="0" err="1" smtClean="0">
                <a:sym typeface="Wingdings" pitchFamily="2" charset="2"/>
              </a:rPr>
              <a:t>revealing</a:t>
            </a:r>
            <a:r>
              <a:rPr lang="de-DE" dirty="0" smtClean="0">
                <a:sym typeface="Wingdings" pitchFamily="2" charset="2"/>
              </a:rPr>
              <a:t> LI</a:t>
            </a:r>
            <a:endParaRPr lang="de-DE" dirty="0" smtClean="0"/>
          </a:p>
          <a:p>
            <a:r>
              <a:rPr lang="de-DE" dirty="0" err="1" smtClean="0"/>
              <a:t>Use</a:t>
            </a:r>
            <a:r>
              <a:rPr lang="de-DE" dirty="0" smtClean="0"/>
              <a:t> an </a:t>
            </a:r>
            <a:r>
              <a:rPr lang="de-DE" dirty="0" err="1" smtClean="0"/>
              <a:t>encrypted</a:t>
            </a:r>
            <a:r>
              <a:rPr lang="de-DE" dirty="0" smtClean="0"/>
              <a:t> </a:t>
            </a:r>
            <a:r>
              <a:rPr lang="de-DE" dirty="0" err="1" smtClean="0"/>
              <a:t>format</a:t>
            </a:r>
            <a:r>
              <a:rPr lang="de-DE" dirty="0" smtClean="0"/>
              <a:t> </a:t>
            </a:r>
            <a:r>
              <a:rPr lang="de-DE" dirty="0" err="1" smtClean="0"/>
              <a:t>for</a:t>
            </a:r>
            <a:r>
              <a:rPr lang="de-DE" dirty="0" smtClean="0"/>
              <a:t> LI</a:t>
            </a:r>
          </a:p>
          <a:p>
            <a:pPr lvl="1"/>
            <a:endParaRPr lang="de-DE" dirty="0" smtClean="0"/>
          </a:p>
          <a:p>
            <a:pPr lvl="1"/>
            <a:endParaRPr lang="de-DE" dirty="0" smtClean="0"/>
          </a:p>
          <a:p>
            <a:pPr lvl="1"/>
            <a:endParaRPr lang="de-DE" dirty="0"/>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17</a:t>
            </a:fld>
            <a:endParaRPr lang="de-DE"/>
          </a:p>
        </p:txBody>
      </p:sp>
      <p:sp>
        <p:nvSpPr>
          <p:cNvPr id="12" name="Textfeld 11"/>
          <p:cNvSpPr txBox="1"/>
          <p:nvPr/>
        </p:nvSpPr>
        <p:spPr>
          <a:xfrm>
            <a:off x="428596" y="1357298"/>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sz="2400" b="1" smtClean="0"/>
              <a:t>Privacy issues </a:t>
            </a:r>
            <a:r>
              <a:rPr lang="de-DE" sz="2400" b="1" dirty="0" smtClean="0"/>
              <a:t>–</a:t>
            </a:r>
            <a:r>
              <a:rPr sz="2400" b="1" smtClean="0"/>
              <a:t> revelation of sensitive user LI?</a:t>
            </a:r>
          </a:p>
        </p:txBody>
      </p:sp>
      <p:graphicFrame>
        <p:nvGraphicFramePr>
          <p:cNvPr id="13" name="Tabelle 12"/>
          <p:cNvGraphicFramePr>
            <a:graphicFrameLocks noGrp="1"/>
          </p:cNvGraphicFramePr>
          <p:nvPr/>
        </p:nvGraphicFramePr>
        <p:xfrm>
          <a:off x="571472" y="3330262"/>
          <a:ext cx="8022023" cy="741680"/>
        </p:xfrm>
        <a:graphic>
          <a:graphicData uri="http://schemas.openxmlformats.org/drawingml/2006/table">
            <a:tbl>
              <a:tblPr firstRow="1" bandRow="1">
                <a:tableStyleId>{B301B821-A1FF-4177-AEE7-76D212191A09}</a:tableStyleId>
              </a:tblPr>
              <a:tblGrid>
                <a:gridCol w="2025350"/>
                <a:gridCol w="1914932"/>
                <a:gridCol w="1827348"/>
                <a:gridCol w="2254393"/>
              </a:tblGrid>
              <a:tr h="370840">
                <a:tc gridSpan="4">
                  <a:txBody>
                    <a:bodyPr/>
                    <a:lstStyle/>
                    <a:p>
                      <a:pPr algn="ctr"/>
                      <a:r>
                        <a:rPr lang="de-DE" dirty="0" smtClean="0">
                          <a:solidFill>
                            <a:schemeClr val="bg1"/>
                          </a:solidFill>
                        </a:rPr>
                        <a:t>Status Field</a:t>
                      </a:r>
                      <a:endParaRPr lang="de-DE" dirty="0">
                        <a:solidFill>
                          <a:schemeClr val="bg1"/>
                        </a:solidFill>
                      </a:endParaRPr>
                    </a:p>
                  </a:txBody>
                  <a:tcPr>
                    <a:solidFill>
                      <a:schemeClr val="accent4"/>
                    </a:solidFill>
                  </a:tcPr>
                </a:tc>
                <a:tc hMerge="1">
                  <a:txBody>
                    <a:bodyPr/>
                    <a:lstStyle/>
                    <a:p>
                      <a:endParaRPr lang="de-DE" dirty="0">
                        <a:solidFill>
                          <a:schemeClr val="tx1"/>
                        </a:solidFill>
                      </a:endParaRPr>
                    </a:p>
                  </a:txBody>
                  <a:tcPr>
                    <a:solidFill>
                      <a:srgbClr val="E9EDF4"/>
                    </a:solidFill>
                  </a:tcPr>
                </a:tc>
                <a:tc hMerge="1">
                  <a:txBody>
                    <a:bodyPr/>
                    <a:lstStyle/>
                    <a:p>
                      <a:pPr algn="ctr"/>
                      <a:endParaRPr lang="de-DE" b="1" dirty="0"/>
                    </a:p>
                  </a:txBody>
                  <a:tcPr>
                    <a:lnL w="12700" cap="flat" cmpd="sng" algn="ctr">
                      <a:solidFill>
                        <a:schemeClr val="bg1"/>
                      </a:solidFill>
                      <a:prstDash val="solid"/>
                      <a:round/>
                      <a:headEnd type="none" w="med" len="med"/>
                      <a:tailEnd type="none" w="med" len="med"/>
                    </a:lnL>
                    <a:solidFill>
                      <a:schemeClr val="accent4"/>
                    </a:solidFill>
                  </a:tcPr>
                </a:tc>
                <a:tc hMerge="1">
                  <a:txBody>
                    <a:bodyPr/>
                    <a:lstStyle/>
                    <a:p>
                      <a:endParaRPr lang="de-DE" dirty="0"/>
                    </a:p>
                  </a:txBody>
                  <a:tcPr/>
                </a:tc>
              </a:tr>
              <a:tr h="370840">
                <a:tc>
                  <a:txBody>
                    <a:bodyPr/>
                    <a:lstStyle/>
                    <a:p>
                      <a:r>
                        <a:rPr lang="de-DE" b="1" dirty="0" err="1" smtClean="0">
                          <a:solidFill>
                            <a:schemeClr val="tx1"/>
                          </a:solidFill>
                        </a:rPr>
                        <a:t>Removal</a:t>
                      </a:r>
                      <a:r>
                        <a:rPr lang="de-DE" b="1" baseline="0" dirty="0" smtClean="0">
                          <a:solidFill>
                            <a:schemeClr val="tx1"/>
                          </a:solidFill>
                        </a:rPr>
                        <a:t> </a:t>
                      </a:r>
                      <a:r>
                        <a:rPr lang="de-DE" b="1" baseline="0" dirty="0" err="1" smtClean="0">
                          <a:solidFill>
                            <a:schemeClr val="tx1"/>
                          </a:solidFill>
                        </a:rPr>
                        <a:t>Flag</a:t>
                      </a:r>
                      <a:r>
                        <a:rPr lang="de-DE" b="1" baseline="0" dirty="0" smtClean="0">
                          <a:solidFill>
                            <a:schemeClr val="tx1"/>
                          </a:solidFill>
                        </a:rPr>
                        <a:t> (RF)</a:t>
                      </a:r>
                      <a:endParaRPr lang="de-DE" b="1" dirty="0">
                        <a:solidFill>
                          <a:schemeClr val="tx1"/>
                        </a:solidFill>
                      </a:endParaRPr>
                    </a:p>
                  </a:txBody>
                  <a:tcPr>
                    <a:lnR w="12700" cap="flat" cmpd="sng" algn="ctr">
                      <a:solidFill>
                        <a:schemeClr val="accent1"/>
                      </a:solidFill>
                      <a:prstDash val="solid"/>
                      <a:round/>
                      <a:headEnd type="none" w="med" len="med"/>
                      <a:tailEnd type="none" w="med" len="med"/>
                    </a:lnR>
                    <a:solidFill>
                      <a:schemeClr val="bg1"/>
                    </a:solidFill>
                  </a:tcPr>
                </a:tc>
                <a:tc>
                  <a:txBody>
                    <a:bodyPr/>
                    <a:lstStyle/>
                    <a:p>
                      <a:r>
                        <a:rPr lang="de-DE" dirty="0" err="1" smtClean="0">
                          <a:solidFill>
                            <a:schemeClr val="tx1"/>
                          </a:solidFill>
                        </a:rPr>
                        <a:t>Peering</a:t>
                      </a:r>
                      <a:r>
                        <a:rPr lang="de-DE" dirty="0" smtClean="0">
                          <a:solidFill>
                            <a:schemeClr val="tx1"/>
                          </a:solidFill>
                        </a:rPr>
                        <a:t> </a:t>
                      </a:r>
                      <a:r>
                        <a:rPr lang="de-DE" dirty="0" err="1" smtClean="0">
                          <a:solidFill>
                            <a:schemeClr val="tx1"/>
                          </a:solidFill>
                        </a:rPr>
                        <a:t>Flag</a:t>
                      </a:r>
                      <a:endParaRPr lang="de-D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solidFill>
                  </a:tcPr>
                </a:tc>
                <a:tc>
                  <a:txBody>
                    <a:bodyPr/>
                    <a:lstStyle/>
                    <a:p>
                      <a:r>
                        <a:rPr lang="de-DE" b="0" dirty="0" smtClean="0"/>
                        <a:t>Source </a:t>
                      </a:r>
                      <a:r>
                        <a:rPr lang="de-DE" b="0" dirty="0" err="1" smtClean="0"/>
                        <a:t>Flag</a:t>
                      </a:r>
                      <a:endParaRPr lang="de-DE"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de-DE" b="0" dirty="0" err="1" smtClean="0"/>
                        <a:t>Trustability</a:t>
                      </a:r>
                      <a:r>
                        <a:rPr lang="de-DE" b="0" dirty="0" smtClean="0"/>
                        <a:t> </a:t>
                      </a:r>
                      <a:r>
                        <a:rPr lang="de-DE" b="0" dirty="0" err="1" smtClean="0"/>
                        <a:t>Flag</a:t>
                      </a:r>
                      <a:endParaRPr lang="de-DE" b="0" dirty="0"/>
                    </a:p>
                  </a:txBody>
                  <a:tcPr>
                    <a:lnL w="12700" cap="flat" cmpd="sng" algn="ctr">
                      <a:solidFill>
                        <a:schemeClr val="accent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fade">
                                      <p:cBhvr>
                                        <p:cTn id="20" dur="500"/>
                                        <p:tgtEl>
                                          <p:spTgt spid="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18</a:t>
            </a:fld>
            <a:endParaRPr lang="de-DE"/>
          </a:p>
        </p:txBody>
      </p:sp>
      <p:sp>
        <p:nvSpPr>
          <p:cNvPr id="12" name="Textfeld 11"/>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Advantages</a:t>
            </a:r>
          </a:p>
        </p:txBody>
      </p:sp>
      <p:graphicFrame>
        <p:nvGraphicFramePr>
          <p:cNvPr id="13" name="Tabelle 12"/>
          <p:cNvGraphicFramePr>
            <a:graphicFrameLocks noGrp="1"/>
          </p:cNvGraphicFramePr>
          <p:nvPr/>
        </p:nvGraphicFramePr>
        <p:xfrm>
          <a:off x="428596" y="2360831"/>
          <a:ext cx="8286807" cy="3211309"/>
        </p:xfrm>
        <a:graphic>
          <a:graphicData uri="http://schemas.openxmlformats.org/drawingml/2006/table">
            <a:tbl>
              <a:tblPr firstRow="1" bandRow="1">
                <a:tableStyleId>{B301B821-A1FF-4177-AEE7-76D212191A09}</a:tableStyleId>
              </a:tblPr>
              <a:tblGrid>
                <a:gridCol w="2071702"/>
                <a:gridCol w="3071834"/>
                <a:gridCol w="3143271"/>
              </a:tblGrid>
              <a:tr h="481367">
                <a:tc>
                  <a:txBody>
                    <a:bodyPr/>
                    <a:lstStyle/>
                    <a:p>
                      <a:pPr algn="ctr"/>
                      <a:r>
                        <a:rPr lang="de-DE" dirty="0" err="1" smtClean="0"/>
                        <a:t>Beneficial</a:t>
                      </a:r>
                      <a:r>
                        <a:rPr lang="de-DE" dirty="0" smtClean="0"/>
                        <a:t> </a:t>
                      </a:r>
                      <a:r>
                        <a:rPr lang="de-DE" dirty="0" err="1" smtClean="0"/>
                        <a:t>Aspect</a:t>
                      </a:r>
                      <a:endParaRPr lang="de-DE" dirty="0"/>
                    </a:p>
                  </a:txBody>
                  <a:tcPr/>
                </a:tc>
                <a:tc>
                  <a:txBody>
                    <a:bodyPr/>
                    <a:lstStyle/>
                    <a:p>
                      <a:pPr algn="ctr"/>
                      <a:r>
                        <a:rPr lang="de-DE" smtClean="0"/>
                        <a:t>Explanation</a:t>
                      </a:r>
                      <a:endParaRPr lang="de-DE"/>
                    </a:p>
                  </a:txBody>
                  <a:tcPr/>
                </a:tc>
                <a:tc>
                  <a:txBody>
                    <a:bodyPr/>
                    <a:lstStyle/>
                    <a:p>
                      <a:pPr algn="ctr"/>
                      <a:r>
                        <a:rPr lang="de-DE" dirty="0" err="1" smtClean="0"/>
                        <a:t>Benefit</a:t>
                      </a:r>
                      <a:endParaRPr lang="de-DE" dirty="0"/>
                    </a:p>
                  </a:txBody>
                  <a:tcPr/>
                </a:tc>
              </a:tr>
              <a:tr h="1186932">
                <a:tc>
                  <a:txBody>
                    <a:bodyPr/>
                    <a:lstStyle/>
                    <a:p>
                      <a:pPr algn="ctr"/>
                      <a:r>
                        <a:rPr lang="de-DE" smtClean="0"/>
                        <a:t>1. </a:t>
                      </a:r>
                      <a:r>
                        <a:rPr lang="de-DE" err="1" smtClean="0"/>
                        <a:t>Tracin</a:t>
                      </a:r>
                      <a:r>
                        <a:rPr lang="de-DE" baseline="0" err="1" smtClean="0"/>
                        <a:t>g</a:t>
                      </a:r>
                      <a:r>
                        <a:rPr lang="de-DE" baseline="0" smtClean="0"/>
                        <a:t> Spam</a:t>
                      </a:r>
                      <a:endParaRPr lang="de-DE"/>
                    </a:p>
                  </a:txBody>
                  <a:tcPr>
                    <a:lnR w="12700" cap="flat" cmpd="sng" algn="ctr">
                      <a:solidFill>
                        <a:schemeClr val="accent1"/>
                      </a:solidFill>
                      <a:prstDash val="solid"/>
                      <a:round/>
                      <a:headEnd type="none" w="med" len="med"/>
                      <a:tailEnd type="none" w="med" len="med"/>
                    </a:lnR>
                  </a:tcPr>
                </a:tc>
                <a:tc>
                  <a:txBody>
                    <a:bodyPr/>
                    <a:lstStyle/>
                    <a:p>
                      <a:pPr algn="ctr"/>
                      <a:r>
                        <a:rPr lang="en-US" noProof="0" dirty="0" smtClean="0"/>
                        <a:t>Tracing</a:t>
                      </a:r>
                      <a:r>
                        <a:rPr lang="de-DE" dirty="0" smtClean="0"/>
                        <a:t> </a:t>
                      </a:r>
                      <a:r>
                        <a:rPr lang="de-DE" dirty="0" err="1" smtClean="0"/>
                        <a:t>based</a:t>
                      </a:r>
                      <a:r>
                        <a:rPr lang="de-DE" dirty="0" smtClean="0"/>
                        <a:t> on </a:t>
                      </a:r>
                      <a:r>
                        <a:rPr lang="de-DE" dirty="0" err="1" smtClean="0"/>
                        <a:t>geographic</a:t>
                      </a:r>
                      <a:r>
                        <a:rPr lang="de-DE" dirty="0" smtClean="0"/>
                        <a:t> </a:t>
                      </a:r>
                      <a:r>
                        <a:rPr lang="de-DE" dirty="0" err="1" smtClean="0"/>
                        <a:t>location</a:t>
                      </a:r>
                      <a:r>
                        <a:rPr lang="de-DE" baseline="0" dirty="0" smtClean="0"/>
                        <a:t> </a:t>
                      </a:r>
                      <a:r>
                        <a:rPr lang="de-DE" baseline="0" dirty="0" err="1" smtClean="0"/>
                        <a:t>information</a:t>
                      </a:r>
                      <a:endParaRPr lang="de-DE"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de-DE" dirty="0" smtClean="0"/>
                        <a:t>More </a:t>
                      </a:r>
                      <a:r>
                        <a:rPr lang="de-DE" dirty="0" err="1" smtClean="0"/>
                        <a:t>exact</a:t>
                      </a:r>
                      <a:r>
                        <a:rPr lang="de-DE" dirty="0" smtClean="0"/>
                        <a:t> </a:t>
                      </a:r>
                      <a:r>
                        <a:rPr lang="de-DE" dirty="0" err="1" smtClean="0"/>
                        <a:t>than</a:t>
                      </a:r>
                      <a:r>
                        <a:rPr lang="de-DE" dirty="0" smtClean="0"/>
                        <a:t> WHOIS </a:t>
                      </a:r>
                      <a:r>
                        <a:rPr lang="de-DE" dirty="0" err="1" smtClean="0"/>
                        <a:t>lookups</a:t>
                      </a:r>
                      <a:r>
                        <a:rPr lang="de-DE" dirty="0" smtClean="0"/>
                        <a:t> </a:t>
                      </a:r>
                      <a:r>
                        <a:rPr lang="de-DE" dirty="0" err="1" smtClean="0"/>
                        <a:t>of</a:t>
                      </a:r>
                      <a:r>
                        <a:rPr lang="de-DE" dirty="0" smtClean="0"/>
                        <a:t> IP </a:t>
                      </a:r>
                      <a:r>
                        <a:rPr lang="de-DE" dirty="0" err="1" smtClean="0"/>
                        <a:t>addresses</a:t>
                      </a:r>
                      <a:endParaRPr lang="de-DE" dirty="0"/>
                    </a:p>
                  </a:txBody>
                  <a:tcPr>
                    <a:lnL w="12700" cap="flat" cmpd="sng" algn="ctr">
                      <a:solidFill>
                        <a:schemeClr val="accent1"/>
                      </a:solidFill>
                      <a:prstDash val="solid"/>
                      <a:round/>
                      <a:headEnd type="none" w="med" len="med"/>
                      <a:tailEnd type="none" w="med" len="med"/>
                    </a:lnL>
                  </a:tcPr>
                </a:tc>
              </a:tr>
              <a:tr h="1543010">
                <a:tc>
                  <a:txBody>
                    <a:bodyPr/>
                    <a:lstStyle/>
                    <a:p>
                      <a:pPr algn="ctr"/>
                      <a:r>
                        <a:rPr lang="de-DE" dirty="0" smtClean="0"/>
                        <a:t>2. </a:t>
                      </a:r>
                      <a:r>
                        <a:rPr lang="de-DE" dirty="0" err="1" smtClean="0"/>
                        <a:t>Classifying</a:t>
                      </a:r>
                      <a:r>
                        <a:rPr lang="de-DE" dirty="0" smtClean="0"/>
                        <a:t> Spam</a:t>
                      </a:r>
                      <a:endParaRPr lang="de-DE" dirty="0"/>
                    </a:p>
                  </a:txBody>
                  <a:tcPr>
                    <a:lnR w="12700" cap="flat" cmpd="sng" algn="ctr">
                      <a:solidFill>
                        <a:schemeClr val="accent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Status </a:t>
                      </a:r>
                      <a:r>
                        <a:rPr lang="de-DE" dirty="0" err="1" smtClean="0"/>
                        <a:t>flags</a:t>
                      </a:r>
                      <a:r>
                        <a:rPr lang="de-DE" dirty="0" smtClean="0"/>
                        <a:t> </a:t>
                      </a:r>
                      <a:r>
                        <a:rPr lang="de-DE" dirty="0" err="1" smtClean="0"/>
                        <a:t>are</a:t>
                      </a:r>
                      <a:r>
                        <a:rPr lang="de-DE" dirty="0" smtClean="0"/>
                        <a:t> additional, </a:t>
                      </a:r>
                      <a:r>
                        <a:rPr lang="de-DE" dirty="0" err="1" smtClean="0"/>
                        <a:t>trustworthy</a:t>
                      </a:r>
                      <a:r>
                        <a:rPr lang="de-DE" dirty="0" smtClean="0"/>
                        <a:t> </a:t>
                      </a:r>
                      <a:r>
                        <a:rPr lang="de-DE" dirty="0" err="1" smtClean="0"/>
                        <a:t>triggers</a:t>
                      </a:r>
                      <a:r>
                        <a:rPr lang="de-DE" dirty="0" smtClean="0"/>
                        <a:t> </a:t>
                      </a:r>
                      <a:r>
                        <a:rPr lang="de-DE" dirty="0" err="1" smtClean="0"/>
                        <a:t>for</a:t>
                      </a:r>
                      <a:r>
                        <a:rPr lang="de-DE" dirty="0" smtClean="0"/>
                        <a:t> anti-</a:t>
                      </a:r>
                      <a:r>
                        <a:rPr lang="de-DE" dirty="0" err="1" smtClean="0"/>
                        <a:t>spam</a:t>
                      </a:r>
                      <a:r>
                        <a:rPr lang="de-DE" dirty="0" smtClean="0"/>
                        <a:t> </a:t>
                      </a:r>
                      <a:r>
                        <a:rPr lang="de-DE" dirty="0" err="1" smtClean="0"/>
                        <a:t>tools</a:t>
                      </a:r>
                      <a:r>
                        <a:rPr lang="de-DE" dirty="0" smtClean="0"/>
                        <a:t> </a:t>
                      </a:r>
                      <a:r>
                        <a:rPr lang="de-DE" dirty="0" err="1" smtClean="0"/>
                        <a:t>like</a:t>
                      </a:r>
                      <a:r>
                        <a:rPr lang="de-DE" dirty="0" smtClean="0"/>
                        <a:t> </a:t>
                      </a:r>
                      <a:r>
                        <a:rPr lang="de-DE" dirty="0" err="1" smtClean="0"/>
                        <a:t>SpamAssassin</a:t>
                      </a:r>
                      <a:endParaRPr lang="de-DE"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de-DE" dirty="0" smtClean="0"/>
                        <a:t>More </a:t>
                      </a:r>
                      <a:r>
                        <a:rPr lang="de-DE" dirty="0" err="1" smtClean="0"/>
                        <a:t>reliable</a:t>
                      </a:r>
                      <a:r>
                        <a:rPr lang="de-DE" dirty="0" smtClean="0"/>
                        <a:t> </a:t>
                      </a:r>
                      <a:r>
                        <a:rPr lang="de-DE" dirty="0" err="1" smtClean="0"/>
                        <a:t>classification</a:t>
                      </a:r>
                      <a:r>
                        <a:rPr lang="de-DE" baseline="0" dirty="0" smtClean="0"/>
                        <a:t> </a:t>
                      </a:r>
                      <a:r>
                        <a:rPr lang="de-DE" baseline="0" dirty="0" err="1" smtClean="0"/>
                        <a:t>of</a:t>
                      </a:r>
                      <a:r>
                        <a:rPr lang="de-DE" baseline="0" dirty="0" smtClean="0"/>
                        <a:t> </a:t>
                      </a:r>
                      <a:r>
                        <a:rPr lang="de-DE" baseline="0" dirty="0" err="1" smtClean="0"/>
                        <a:t>spam</a:t>
                      </a:r>
                      <a:endParaRPr lang="de-DE" dirty="0"/>
                    </a:p>
                  </a:txBody>
                  <a:tcPr>
                    <a:lnL w="12700" cap="flat" cmpd="sng" algn="ctr">
                      <a:solidFill>
                        <a:schemeClr val="accent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Outline</a:t>
            </a:r>
            <a:endParaRPr lang="de-DE"/>
          </a:p>
        </p:txBody>
      </p:sp>
      <p:sp>
        <p:nvSpPr>
          <p:cNvPr id="3" name="Inhaltsplatzhalter 2"/>
          <p:cNvSpPr>
            <a:spLocks noGrp="1"/>
          </p:cNvSpPr>
          <p:nvPr>
            <p:ph idx="1"/>
          </p:nvPr>
        </p:nvSpPr>
        <p:spPr/>
        <p:txBody>
          <a:bodyPr>
            <a:normAutofit/>
          </a:bodyPr>
          <a:lstStyle/>
          <a:p>
            <a:pPr marL="514350" indent="-514350">
              <a:buFont typeface="+mj-lt"/>
              <a:buAutoNum type="arabicPeriod"/>
            </a:pPr>
            <a:r>
              <a:rPr lang="en-US" dirty="0" smtClean="0"/>
              <a:t>Introduction &amp; Motivation</a:t>
            </a:r>
          </a:p>
          <a:p>
            <a:pPr marL="514350" indent="-514350">
              <a:buFont typeface="+mj-lt"/>
              <a:buAutoNum type="arabicPeriod"/>
            </a:pPr>
            <a:r>
              <a:rPr lang="en-US" dirty="0" smtClean="0"/>
              <a:t>The General IPclip Mechanism</a:t>
            </a:r>
          </a:p>
          <a:p>
            <a:pPr marL="514350" indent="-514350">
              <a:buFont typeface="+mj-lt"/>
              <a:buAutoNum type="arabicPeriod"/>
            </a:pPr>
            <a:r>
              <a:rPr lang="en-US" dirty="0" smtClean="0"/>
              <a:t>Anti-Spam Framework using IPclip</a:t>
            </a:r>
          </a:p>
          <a:p>
            <a:pPr marL="914400" lvl="1" indent="-514350">
              <a:buFont typeface="+mj-lt"/>
              <a:buAutoNum type="arabicPeriod"/>
            </a:pPr>
            <a:r>
              <a:rPr lang="en-US" dirty="0" smtClean="0"/>
              <a:t>Modifying the E-Mail Header</a:t>
            </a:r>
          </a:p>
          <a:p>
            <a:pPr marL="914400" lvl="1" indent="-514350">
              <a:buFont typeface="+mj-lt"/>
              <a:buAutoNum type="arabicPeriod"/>
            </a:pPr>
            <a:r>
              <a:rPr lang="en-US" dirty="0" smtClean="0"/>
              <a:t>A Typical Mail Flow</a:t>
            </a:r>
          </a:p>
          <a:p>
            <a:pPr marL="914400" lvl="1" indent="-514350">
              <a:buFont typeface="+mj-lt"/>
              <a:buAutoNum type="arabicPeriod"/>
            </a:pPr>
            <a:r>
              <a:rPr lang="en-US" dirty="0" smtClean="0"/>
              <a:t>Requirements and Constraints</a:t>
            </a:r>
          </a:p>
          <a:p>
            <a:pPr marL="914400" lvl="1" indent="-514350">
              <a:buFont typeface="+mj-lt"/>
              <a:buAutoNum type="arabicPeriod"/>
            </a:pPr>
            <a:r>
              <a:rPr lang="en-US" dirty="0" smtClean="0"/>
              <a:t>Advantages</a:t>
            </a:r>
          </a:p>
          <a:p>
            <a:pPr marL="514350" indent="-514350">
              <a:buFont typeface="+mj-lt"/>
              <a:buAutoNum type="arabicPeriod"/>
            </a:pPr>
            <a:r>
              <a:rPr lang="en-US" b="1" dirty="0" smtClean="0"/>
              <a:t>Summary</a:t>
            </a:r>
            <a:endParaRPr lang="en-US" b="1" dirty="0"/>
          </a:p>
        </p:txBody>
      </p:sp>
      <p:sp>
        <p:nvSpPr>
          <p:cNvPr id="5" name="Fußzeilenplatzhalter 4"/>
          <p:cNvSpPr>
            <a:spLocks noGrp="1"/>
          </p:cNvSpPr>
          <p:nvPr>
            <p:ph type="ftr" sz="quarter" idx="11"/>
          </p:nvPr>
        </p:nvSpPr>
        <p:spPr/>
        <p:txBody>
          <a:body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p>
            <a:fld id="{256D3EEF-DE4E-429D-8EC4-DDC531AFF587}" type="slidenum">
              <a:rPr lang="de-DE" smtClean="0"/>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Outline</a:t>
            </a:r>
            <a:endParaRPr lang="de-DE"/>
          </a:p>
        </p:txBody>
      </p:sp>
      <p:sp>
        <p:nvSpPr>
          <p:cNvPr id="5" name="Inhaltsplatzhalter 4"/>
          <p:cNvSpPr>
            <a:spLocks noGrp="1"/>
          </p:cNvSpPr>
          <p:nvPr>
            <p:ph idx="1"/>
          </p:nvPr>
        </p:nvSpPr>
        <p:spPr/>
        <p:txBody>
          <a:bodyPr>
            <a:normAutofit/>
          </a:bodyPr>
          <a:lstStyle/>
          <a:p>
            <a:pPr marL="514350" indent="-514350">
              <a:buFont typeface="+mj-lt"/>
              <a:buAutoNum type="arabicPeriod"/>
            </a:pPr>
            <a:r>
              <a:rPr lang="en-US" b="1" dirty="0" smtClean="0"/>
              <a:t>Introduction &amp; Motivation</a:t>
            </a:r>
          </a:p>
          <a:p>
            <a:pPr marL="514350" indent="-514350">
              <a:buFont typeface="+mj-lt"/>
              <a:buAutoNum type="arabicPeriod"/>
            </a:pPr>
            <a:r>
              <a:rPr lang="en-US" dirty="0" smtClean="0"/>
              <a:t>The General IPclip Mechanism</a:t>
            </a:r>
          </a:p>
          <a:p>
            <a:pPr marL="514350" indent="-514350">
              <a:buFont typeface="+mj-lt"/>
              <a:buAutoNum type="arabicPeriod"/>
            </a:pPr>
            <a:r>
              <a:rPr lang="en-US" dirty="0" smtClean="0"/>
              <a:t>Anti-Spam Framework using IPclip</a:t>
            </a:r>
          </a:p>
          <a:p>
            <a:pPr marL="914400" lvl="1" indent="-514350">
              <a:buFont typeface="+mj-lt"/>
              <a:buAutoNum type="arabicPeriod"/>
            </a:pPr>
            <a:r>
              <a:rPr lang="en-US" dirty="0" smtClean="0"/>
              <a:t>Modifying the E-Mail Header</a:t>
            </a:r>
          </a:p>
          <a:p>
            <a:pPr marL="914400" lvl="1" indent="-514350">
              <a:buFont typeface="+mj-lt"/>
              <a:buAutoNum type="arabicPeriod"/>
            </a:pPr>
            <a:r>
              <a:rPr lang="en-US" dirty="0" smtClean="0"/>
              <a:t>A Typical Mail Flow</a:t>
            </a:r>
          </a:p>
          <a:p>
            <a:pPr marL="914400" lvl="1" indent="-514350">
              <a:buFont typeface="+mj-lt"/>
              <a:buAutoNum type="arabicPeriod"/>
            </a:pPr>
            <a:r>
              <a:rPr lang="en-US" dirty="0" smtClean="0"/>
              <a:t>Requirements and Constraints</a:t>
            </a:r>
          </a:p>
          <a:p>
            <a:pPr marL="914400" lvl="1" indent="-514350">
              <a:buFont typeface="+mj-lt"/>
              <a:buAutoNum type="arabicPeriod"/>
            </a:pPr>
            <a:r>
              <a:rPr lang="en-US" dirty="0" smtClean="0"/>
              <a:t>Advantages</a:t>
            </a:r>
          </a:p>
          <a:p>
            <a:pPr marL="514350" indent="-514350">
              <a:buFont typeface="+mj-lt"/>
              <a:buAutoNum type="arabicPeriod"/>
            </a:pPr>
            <a:r>
              <a:rPr lang="en-US" dirty="0" smtClean="0"/>
              <a:t>Summary</a:t>
            </a:r>
            <a:endParaRPr lang="en-US" dirty="0"/>
          </a:p>
        </p:txBody>
      </p:sp>
      <p:sp>
        <p:nvSpPr>
          <p:cNvPr id="11" name="Fußzeilenplatzhalter 10"/>
          <p:cNvSpPr>
            <a:spLocks noGrp="1"/>
          </p:cNvSpPr>
          <p:nvPr>
            <p:ph type="ftr" sz="quarter" idx="11"/>
          </p:nvPr>
        </p:nvSpPr>
        <p:spPr/>
        <p:txBody>
          <a:bodyPr/>
          <a:lstStyle/>
          <a:p>
            <a:r>
              <a:rPr lang="it-IT" smtClean="0"/>
              <a:t>MIT 2008 Spam Conference, Cambridge, MA, USA, March 27-28</a:t>
            </a:r>
            <a:endParaRPr lang="de-DE"/>
          </a:p>
        </p:txBody>
      </p:sp>
      <p:sp>
        <p:nvSpPr>
          <p:cNvPr id="13" name="Foliennummernplatzhalter 12"/>
          <p:cNvSpPr>
            <a:spLocks noGrp="1"/>
          </p:cNvSpPr>
          <p:nvPr>
            <p:ph type="sldNum" sz="quarter" idx="12"/>
          </p:nvPr>
        </p:nvSpPr>
        <p:spPr/>
        <p:txBody>
          <a:bodyPr/>
          <a:lstStyle/>
          <a:p>
            <a:fld id="{256D3EEF-DE4E-429D-8EC4-DDC531AFF587}" type="slidenum">
              <a:rPr lang="de-DE" smtClean="0"/>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pPr marL="742950" indent="-742950">
              <a:buFont typeface="+mj-lt"/>
              <a:buAutoNum type="arabicPeriod" startAt="4"/>
            </a:pPr>
            <a:r>
              <a:rPr lang="en-US" smtClean="0"/>
              <a:t>Summary</a:t>
            </a:r>
            <a:endParaRPr lang="en-US"/>
          </a:p>
        </p:txBody>
      </p:sp>
      <p:sp>
        <p:nvSpPr>
          <p:cNvPr id="8" name="Fußzeilenplatzhalter 7"/>
          <p:cNvSpPr>
            <a:spLocks noGrp="1"/>
          </p:cNvSpPr>
          <p:nvPr>
            <p:ph type="ftr" sz="quarter" idx="11"/>
          </p:nvPr>
        </p:nvSpPr>
        <p:spPr/>
        <p:txBody>
          <a:bodyPr/>
          <a:lstStyle/>
          <a:p>
            <a:r>
              <a:rPr lang="en-US" smtClean="0"/>
              <a:t>MIT 2008 Spam Conference, Cambridge, MA, USA, March 27-28</a:t>
            </a:r>
            <a:endParaRPr lang="en-US"/>
          </a:p>
        </p:txBody>
      </p:sp>
      <p:sp>
        <p:nvSpPr>
          <p:cNvPr id="9" name="Foliennummernplatzhalter 8"/>
          <p:cNvSpPr>
            <a:spLocks noGrp="1"/>
          </p:cNvSpPr>
          <p:nvPr>
            <p:ph type="sldNum" sz="quarter" idx="12"/>
          </p:nvPr>
        </p:nvSpPr>
        <p:spPr/>
        <p:txBody>
          <a:bodyPr/>
          <a:lstStyle/>
          <a:p>
            <a:fld id="{256D3EEF-DE4E-429D-8EC4-DDC531AFF587}" type="slidenum">
              <a:rPr lang="en-US" smtClean="0"/>
              <a:pPr/>
              <a:t>20</a:t>
            </a:fld>
            <a:endParaRPr lang="en-US"/>
          </a:p>
        </p:txBody>
      </p:sp>
      <p:graphicFrame>
        <p:nvGraphicFramePr>
          <p:cNvPr id="109573" name="Object 5"/>
          <p:cNvGraphicFramePr>
            <a:graphicFrameLocks noChangeAspect="1"/>
          </p:cNvGraphicFramePr>
          <p:nvPr/>
        </p:nvGraphicFramePr>
        <p:xfrm>
          <a:off x="428596" y="2071678"/>
          <a:ext cx="1243013" cy="1187450"/>
        </p:xfrm>
        <a:graphic>
          <a:graphicData uri="http://schemas.openxmlformats.org/presentationml/2006/ole">
            <p:oleObj spid="_x0000_s1026" name="Visio" r:id="rId4" imgW="1243138" imgH="1187614" progId="Visio.Drawing.11">
              <p:embed/>
            </p:oleObj>
          </a:graphicData>
        </a:graphic>
      </p:graphicFrame>
      <p:graphicFrame>
        <p:nvGraphicFramePr>
          <p:cNvPr id="109574" name="Object 6"/>
          <p:cNvGraphicFramePr>
            <a:graphicFrameLocks noChangeAspect="1"/>
          </p:cNvGraphicFramePr>
          <p:nvPr/>
        </p:nvGraphicFramePr>
        <p:xfrm>
          <a:off x="7543829" y="2071678"/>
          <a:ext cx="1243013" cy="1187450"/>
        </p:xfrm>
        <a:graphic>
          <a:graphicData uri="http://schemas.openxmlformats.org/presentationml/2006/ole">
            <p:oleObj spid="_x0000_s1027" name="Visio" r:id="rId5" imgW="1243138" imgH="1187614" progId="Visio.Drawing.11">
              <p:embed/>
            </p:oleObj>
          </a:graphicData>
        </a:graphic>
      </p:graphicFrame>
      <p:sp>
        <p:nvSpPr>
          <p:cNvPr id="11" name="Text Box 9"/>
          <p:cNvSpPr txBox="1">
            <a:spLocks noChangeArrowheads="1"/>
          </p:cNvSpPr>
          <p:nvPr/>
        </p:nvSpPr>
        <p:spPr bwMode="auto">
          <a:xfrm>
            <a:off x="1928794" y="2000240"/>
            <a:ext cx="5429288"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itchFamily="34" charset="0"/>
              <a:buChar char="•"/>
              <a:tabLst>
                <a:tab pos="182563" algn="l"/>
                <a:tab pos="625475" algn="l"/>
              </a:tabLst>
            </a:pPr>
            <a:r>
              <a:rPr lang="en-US" dirty="0" smtClean="0">
                <a:solidFill>
                  <a:schemeClr val="tx1"/>
                </a:solidFill>
                <a:sym typeface="Wingdings" pitchFamily="2" charset="2"/>
              </a:rPr>
              <a:t>IPclip adds location information (LI, e.g., GPS) to each IP packet</a:t>
            </a:r>
          </a:p>
        </p:txBody>
      </p:sp>
      <p:sp>
        <p:nvSpPr>
          <p:cNvPr id="12" name="Text Box 9"/>
          <p:cNvSpPr txBox="1">
            <a:spLocks noChangeArrowheads="1"/>
          </p:cNvSpPr>
          <p:nvPr/>
        </p:nvSpPr>
        <p:spPr bwMode="auto">
          <a:xfrm>
            <a:off x="1928794" y="4686863"/>
            <a:ext cx="5321300"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tabLst>
                <a:tab pos="182563" algn="l"/>
                <a:tab pos="625475" algn="l"/>
              </a:tabLst>
            </a:pPr>
            <a:r>
              <a:rPr lang="en-US" dirty="0" smtClean="0">
                <a:solidFill>
                  <a:schemeClr val="tx1"/>
                </a:solidFill>
                <a:sym typeface="Wingdings" pitchFamily="2" charset="2"/>
              </a:rPr>
              <a:t>1. More precise tracing of spam by means of LI</a:t>
            </a:r>
          </a:p>
        </p:txBody>
      </p:sp>
      <p:sp>
        <p:nvSpPr>
          <p:cNvPr id="13" name="Text Box 9"/>
          <p:cNvSpPr txBox="1">
            <a:spLocks noChangeArrowheads="1"/>
          </p:cNvSpPr>
          <p:nvPr/>
        </p:nvSpPr>
        <p:spPr bwMode="auto">
          <a:xfrm>
            <a:off x="1928794" y="5326416"/>
            <a:ext cx="532130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tabLst>
                <a:tab pos="182563" algn="l"/>
                <a:tab pos="625475" algn="l"/>
              </a:tabLst>
            </a:pPr>
            <a:r>
              <a:rPr lang="en-US" dirty="0" smtClean="0">
                <a:solidFill>
                  <a:schemeClr val="tx1"/>
                </a:solidFill>
                <a:sym typeface="Wingdings" pitchFamily="2" charset="2"/>
              </a:rPr>
              <a:t>2. More reliable classification of spam by means of</a:t>
            </a:r>
          </a:p>
          <a:p>
            <a:pPr marL="342900" indent="-342900">
              <a:tabLst>
                <a:tab pos="182563" algn="l"/>
                <a:tab pos="625475" algn="l"/>
              </a:tabLst>
            </a:pPr>
            <a:r>
              <a:rPr lang="en-US" dirty="0" smtClean="0">
                <a:solidFill>
                  <a:schemeClr val="tx1"/>
                </a:solidFill>
                <a:sym typeface="Wingdings" pitchFamily="2" charset="2"/>
              </a:rPr>
              <a:t>trustworthy status flags </a:t>
            </a:r>
          </a:p>
        </p:txBody>
      </p:sp>
      <p:sp>
        <p:nvSpPr>
          <p:cNvPr id="17" name="Textfeld 16"/>
          <p:cNvSpPr txBox="1"/>
          <p:nvPr/>
        </p:nvSpPr>
        <p:spPr>
          <a:xfrm>
            <a:off x="428596" y="1324261"/>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itchFamily="34" charset="0"/>
              <a:buChar char="•"/>
              <a:tabLst>
                <a:tab pos="182563" algn="l"/>
                <a:tab pos="625475" algn="l"/>
              </a:tabLst>
            </a:pPr>
            <a:r>
              <a:rPr lang="en-US" sz="2400" b="1" dirty="0" smtClean="0">
                <a:solidFill>
                  <a:schemeClr val="tx1"/>
                </a:solidFill>
                <a:sym typeface="Wingdings" pitchFamily="2" charset="2"/>
              </a:rPr>
              <a:t>Conceptual anti-spam framework using IPclip</a:t>
            </a:r>
          </a:p>
        </p:txBody>
      </p:sp>
      <p:sp>
        <p:nvSpPr>
          <p:cNvPr id="18" name="Textfeld 17"/>
          <p:cNvSpPr txBox="1"/>
          <p:nvPr/>
        </p:nvSpPr>
        <p:spPr>
          <a:xfrm>
            <a:off x="428596" y="4038905"/>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itchFamily="34" charset="0"/>
              <a:buChar char="•"/>
              <a:tabLst>
                <a:tab pos="182563" algn="l"/>
                <a:tab pos="625475" algn="l"/>
              </a:tabLst>
            </a:pPr>
            <a:r>
              <a:rPr lang="en-US" sz="2400" b="1" dirty="0" smtClean="0">
                <a:solidFill>
                  <a:schemeClr val="tx1"/>
                </a:solidFill>
                <a:sym typeface="Wingdings" pitchFamily="2" charset="2"/>
              </a:rPr>
              <a:t>Benefits of the proposed approach</a:t>
            </a:r>
          </a:p>
        </p:txBody>
      </p:sp>
      <p:pic>
        <p:nvPicPr>
          <p:cNvPr id="1028" name="Picture 4"/>
          <p:cNvPicPr>
            <a:picLocks noChangeAspect="1" noChangeArrowheads="1"/>
          </p:cNvPicPr>
          <p:nvPr/>
        </p:nvPicPr>
        <p:blipFill>
          <a:blip r:embed="rId6" cstate="print"/>
          <a:srcRect/>
          <a:stretch>
            <a:fillRect/>
          </a:stretch>
        </p:blipFill>
        <p:spPr bwMode="auto">
          <a:xfrm>
            <a:off x="455611" y="4686863"/>
            <a:ext cx="1355735" cy="1000132"/>
          </a:xfrm>
          <a:prstGeom prst="rect">
            <a:avLst/>
          </a:prstGeom>
          <a:noFill/>
          <a:ln w="9525">
            <a:noFill/>
            <a:miter lim="800000"/>
            <a:headEnd/>
            <a:tailEnd/>
          </a:ln>
          <a:effectLst/>
        </p:spPr>
      </p:pic>
      <p:pic>
        <p:nvPicPr>
          <p:cNvPr id="19" name="Picture 11"/>
          <p:cNvPicPr>
            <a:picLocks noGrp="1" noChangeAspect="1" noChangeArrowheads="1"/>
          </p:cNvPicPr>
          <p:nvPr>
            <p:ph sz="quarter" idx="4294967295"/>
          </p:nvPr>
        </p:nvPicPr>
        <p:blipFill>
          <a:blip r:embed="rId7" cstate="print"/>
          <a:srcRect/>
          <a:stretch>
            <a:fillRect/>
          </a:stretch>
        </p:blipFill>
        <p:spPr bwMode="auto">
          <a:xfrm>
            <a:off x="7405655" y="4972615"/>
            <a:ext cx="1309749" cy="1028153"/>
          </a:xfrm>
          <a:prstGeom prst="rect">
            <a:avLst/>
          </a:prstGeom>
          <a:noFill/>
          <a:ln w="9525" cap="flat" cmpd="sng" algn="ctr">
            <a:noFill/>
            <a:prstDash val="solid"/>
            <a:miter lim="800000"/>
            <a:headEnd/>
            <a:tailEnd/>
          </a:ln>
          <a:effectLst/>
        </p:spPr>
      </p:pic>
      <p:sp>
        <p:nvSpPr>
          <p:cNvPr id="16" name="Text Box 9"/>
          <p:cNvSpPr txBox="1">
            <a:spLocks noChangeArrowheads="1"/>
          </p:cNvSpPr>
          <p:nvPr/>
        </p:nvSpPr>
        <p:spPr bwMode="auto">
          <a:xfrm>
            <a:off x="1928794" y="2773916"/>
            <a:ext cx="5429288"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itchFamily="34" charset="0"/>
              <a:buChar char="•"/>
              <a:tabLst>
                <a:tab pos="182563" algn="l"/>
                <a:tab pos="625475" algn="l"/>
              </a:tabLst>
            </a:pPr>
            <a:r>
              <a:rPr lang="en-US" dirty="0" smtClean="0">
                <a:solidFill>
                  <a:schemeClr val="tx1"/>
                </a:solidFill>
                <a:sym typeface="Wingdings" pitchFamily="2" charset="2"/>
              </a:rPr>
              <a:t>IPclip guarantees LI’s trustworthiness (Trust-by-Wire)</a:t>
            </a:r>
          </a:p>
        </p:txBody>
      </p:sp>
      <p:sp>
        <p:nvSpPr>
          <p:cNvPr id="20" name="Text Box 9"/>
          <p:cNvSpPr txBox="1">
            <a:spLocks noChangeArrowheads="1"/>
          </p:cNvSpPr>
          <p:nvPr/>
        </p:nvSpPr>
        <p:spPr bwMode="auto">
          <a:xfrm>
            <a:off x="1928794" y="3282735"/>
            <a:ext cx="5429288"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Arial" pitchFamily="34" charset="0"/>
              <a:buChar char="•"/>
              <a:tabLst>
                <a:tab pos="182563" algn="l"/>
                <a:tab pos="625475" algn="l"/>
              </a:tabLst>
            </a:pPr>
            <a:r>
              <a:rPr lang="en-US" dirty="0" smtClean="0">
                <a:solidFill>
                  <a:schemeClr val="tx1"/>
                </a:solidFill>
                <a:sym typeface="Wingdings" pitchFamily="2" charset="2"/>
              </a:rPr>
              <a:t>IPclip-capable MTAs copy </a:t>
            </a:r>
            <a:r>
              <a:rPr lang="en-US" i="1" dirty="0" smtClean="0">
                <a:solidFill>
                  <a:schemeClr val="tx1"/>
                </a:solidFill>
                <a:sym typeface="Wingdings" pitchFamily="2" charset="2"/>
              </a:rPr>
              <a:t>LI in IP </a:t>
            </a:r>
            <a:r>
              <a:rPr lang="en-US" dirty="0" smtClean="0">
                <a:solidFill>
                  <a:schemeClr val="tx1"/>
                </a:solidFill>
                <a:sym typeface="Wingdings" pitchFamily="2" charset="2"/>
              </a:rPr>
              <a:t>to e-mail header as </a:t>
            </a:r>
            <a:r>
              <a:rPr lang="en-US" i="1" dirty="0" smtClean="0">
                <a:solidFill>
                  <a:schemeClr val="tx1"/>
                </a:solidFill>
                <a:sym typeface="Wingdings" pitchFamily="2" charset="2"/>
              </a:rPr>
              <a:t>LI in SMTP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9573"/>
                                        </p:tgtEl>
                                        <p:attrNameLst>
                                          <p:attrName>style.visibility</p:attrName>
                                        </p:attrNameLst>
                                      </p:cBhvr>
                                      <p:to>
                                        <p:strVal val="visible"/>
                                      </p:to>
                                    </p:set>
                                    <p:animEffect transition="in" filter="fade">
                                      <p:cBhvr>
                                        <p:cTn id="10" dur="500"/>
                                        <p:tgtEl>
                                          <p:spTgt spid="109573"/>
                                        </p:tgtEl>
                                      </p:cBhvr>
                                    </p:animEffect>
                                  </p:childTnLst>
                                </p:cTn>
                              </p:par>
                              <p:par>
                                <p:cTn id="11" presetID="10" presetClass="entr" presetSubtype="0" fill="hold" nodeType="withEffect">
                                  <p:stCondLst>
                                    <p:cond delay="0"/>
                                  </p:stCondLst>
                                  <p:childTnLst>
                                    <p:set>
                                      <p:cBhvr>
                                        <p:cTn id="12" dur="1" fill="hold">
                                          <p:stCondLst>
                                            <p:cond delay="0"/>
                                          </p:stCondLst>
                                        </p:cTn>
                                        <p:tgtEl>
                                          <p:spTgt spid="109574"/>
                                        </p:tgtEl>
                                        <p:attrNameLst>
                                          <p:attrName>style.visibility</p:attrName>
                                        </p:attrNameLst>
                                      </p:cBhvr>
                                      <p:to>
                                        <p:strVal val="visible"/>
                                      </p:to>
                                    </p:set>
                                    <p:animEffect transition="in" filter="fade">
                                      <p:cBhvr>
                                        <p:cTn id="13" dur="500"/>
                                        <p:tgtEl>
                                          <p:spTgt spid="1095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16"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idx="1"/>
          </p:nvPr>
        </p:nvSpPr>
        <p:spPr>
          <a:xfrm>
            <a:off x="722313" y="1500175"/>
            <a:ext cx="7772400" cy="2906726"/>
          </a:xfrm>
        </p:spPr>
        <p:txBody>
          <a:bodyPr>
            <a:noAutofit/>
          </a:bodyPr>
          <a:lstStyle/>
          <a:p>
            <a:pPr algn="ctr"/>
            <a:r>
              <a:rPr lang="en-US" sz="2800" b="1" smtClean="0">
                <a:solidFill>
                  <a:schemeClr val="tx2">
                    <a:lumMod val="75000"/>
                  </a:schemeClr>
                </a:solidFill>
                <a:latin typeface="+mj-lt"/>
              </a:rPr>
              <a:t>Thank you! Any questions?</a:t>
            </a:r>
            <a:br>
              <a:rPr lang="en-US" sz="2800" b="1" smtClean="0">
                <a:solidFill>
                  <a:schemeClr val="tx2">
                    <a:lumMod val="75000"/>
                  </a:schemeClr>
                </a:solidFill>
                <a:latin typeface="+mj-lt"/>
              </a:rPr>
            </a:br>
            <a:r>
              <a:rPr lang="en-US" sz="2800" b="1" smtClean="0">
                <a:solidFill>
                  <a:schemeClr val="tx2">
                    <a:lumMod val="75000"/>
                  </a:schemeClr>
                </a:solidFill>
                <a:latin typeface="+mj-lt"/>
              </a:rPr>
              <a:t/>
            </a:r>
            <a:br>
              <a:rPr lang="en-US" sz="2800" b="1" smtClean="0">
                <a:solidFill>
                  <a:schemeClr val="tx2">
                    <a:lumMod val="75000"/>
                  </a:schemeClr>
                </a:solidFill>
                <a:latin typeface="+mj-lt"/>
              </a:rPr>
            </a:br>
            <a:r>
              <a:rPr lang="en-US" sz="1800" b="1" smtClean="0">
                <a:solidFill>
                  <a:schemeClr val="tx2">
                    <a:lumMod val="75000"/>
                  </a:schemeClr>
                </a:solidFill>
                <a:latin typeface="+mj-lt"/>
              </a:rPr>
              <a:t>peter.danielis@uni-rostock.de</a:t>
            </a:r>
            <a:br>
              <a:rPr lang="en-US" sz="1800" b="1" smtClean="0">
                <a:solidFill>
                  <a:schemeClr val="tx2">
                    <a:lumMod val="75000"/>
                  </a:schemeClr>
                </a:solidFill>
                <a:latin typeface="+mj-lt"/>
              </a:rPr>
            </a:br>
            <a:r>
              <a:rPr lang="en-US" sz="1800" b="1" smtClean="0">
                <a:solidFill>
                  <a:schemeClr val="tx2">
                    <a:lumMod val="75000"/>
                  </a:schemeClr>
                </a:solidFill>
                <a:latin typeface="+mj-lt"/>
              </a:rPr>
              <a:t>http://www.imd.uni-rostock.de/networking</a:t>
            </a:r>
            <a:br>
              <a:rPr lang="en-US" sz="1800" b="1" smtClean="0">
                <a:solidFill>
                  <a:schemeClr val="tx2">
                    <a:lumMod val="75000"/>
                  </a:schemeClr>
                </a:solidFill>
                <a:latin typeface="+mj-lt"/>
              </a:rPr>
            </a:br>
            <a:endParaRPr lang="de-DE" sz="1800">
              <a:solidFill>
                <a:schemeClr val="tx2">
                  <a:lumMod val="75000"/>
                </a:schemeClr>
              </a:solidFill>
              <a:latin typeface="+mj-lt"/>
            </a:endParaRPr>
          </a:p>
        </p:txBody>
      </p:sp>
      <p:sp>
        <p:nvSpPr>
          <p:cNvPr id="5" name="Fußzeilenplatzhalter 4"/>
          <p:cNvSpPr>
            <a:spLocks noGrp="1"/>
          </p:cNvSpPr>
          <p:nvPr>
            <p:ph type="ftr" sz="quarter" idx="11"/>
          </p:nvPr>
        </p:nvSpPr>
        <p:spPr/>
        <p:txBody>
          <a:body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p>
            <a:fld id="{256D3EEF-DE4E-429D-8EC4-DDC531AFF587}" type="slidenum">
              <a:rPr lang="de-DE" smtClean="0"/>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marL="742950" indent="-742950">
              <a:buFont typeface="+mj-lt"/>
              <a:buAutoNum type="arabicPeriod"/>
            </a:pPr>
            <a:r>
              <a:rPr lang="de-DE" dirty="0" err="1" smtClean="0"/>
              <a:t>Introduction</a:t>
            </a:r>
            <a:r>
              <a:rPr lang="de-DE" dirty="0" smtClean="0"/>
              <a:t> &amp; Motivation</a:t>
            </a:r>
            <a:endParaRPr lang="de-DE" dirty="0"/>
          </a:p>
        </p:txBody>
      </p:sp>
      <p:sp>
        <p:nvSpPr>
          <p:cNvPr id="7" name="Inhaltsplatzhalter 6"/>
          <p:cNvSpPr>
            <a:spLocks noGrp="1"/>
          </p:cNvSpPr>
          <p:nvPr>
            <p:ph sz="half" idx="2"/>
          </p:nvPr>
        </p:nvSpPr>
        <p:spPr>
          <a:xfrm>
            <a:off x="457200" y="2000240"/>
            <a:ext cx="8258204" cy="3786213"/>
          </a:xfrm>
        </p:spPr>
        <p:txBody>
          <a:bodyPr>
            <a:normAutofit lnSpcReduction="10000"/>
          </a:bodyPr>
          <a:lstStyle/>
          <a:p>
            <a:pPr>
              <a:buNone/>
            </a:pPr>
            <a:r>
              <a:rPr lang="de-DE" b="1" u="sng" dirty="0" smtClean="0"/>
              <a:t>Trust-</a:t>
            </a:r>
            <a:r>
              <a:rPr lang="de-DE" b="1" u="sng" dirty="0" err="1" smtClean="0"/>
              <a:t>by</a:t>
            </a:r>
            <a:r>
              <a:rPr lang="de-DE" b="1" u="sng" dirty="0" smtClean="0"/>
              <a:t>-</a:t>
            </a:r>
            <a:r>
              <a:rPr lang="de-DE" b="1" u="sng" dirty="0" err="1" smtClean="0"/>
              <a:t>Wire</a:t>
            </a:r>
            <a:r>
              <a:rPr lang="de-DE" b="1" u="sng" dirty="0" smtClean="0"/>
              <a:t> (TBW)</a:t>
            </a:r>
          </a:p>
          <a:p>
            <a:r>
              <a:rPr lang="de-DE" dirty="0" err="1" smtClean="0"/>
              <a:t>Trusted</a:t>
            </a:r>
            <a:r>
              <a:rPr lang="de-DE" dirty="0" smtClean="0"/>
              <a:t> interrelationship </a:t>
            </a:r>
            <a:r>
              <a:rPr lang="de-DE" dirty="0" err="1" smtClean="0"/>
              <a:t>between</a:t>
            </a:r>
            <a:r>
              <a:rPr lang="de-DE" dirty="0" smtClean="0"/>
              <a:t> a </a:t>
            </a:r>
            <a:r>
              <a:rPr lang="de-DE" dirty="0" err="1" smtClean="0"/>
              <a:t>user</a:t>
            </a:r>
            <a:r>
              <a:rPr lang="de-DE" dirty="0" smtClean="0"/>
              <a:t> </a:t>
            </a:r>
            <a:r>
              <a:rPr lang="de-DE" dirty="0" err="1" smtClean="0"/>
              <a:t>and</a:t>
            </a:r>
            <a:r>
              <a:rPr lang="de-DE" dirty="0" smtClean="0"/>
              <a:t> </a:t>
            </a:r>
            <a:r>
              <a:rPr lang="de-DE" dirty="0" err="1" smtClean="0"/>
              <a:t>his</a:t>
            </a:r>
            <a:r>
              <a:rPr lang="de-DE" dirty="0" smtClean="0"/>
              <a:t>/her </a:t>
            </a:r>
            <a:r>
              <a:rPr lang="de-DE" dirty="0" err="1" smtClean="0"/>
              <a:t>geographic</a:t>
            </a:r>
            <a:r>
              <a:rPr lang="de-DE" dirty="0" smtClean="0"/>
              <a:t> </a:t>
            </a:r>
            <a:r>
              <a:rPr lang="de-DE" dirty="0" err="1" smtClean="0"/>
              <a:t>location</a:t>
            </a:r>
            <a:endParaRPr lang="de-DE" dirty="0" smtClean="0"/>
          </a:p>
          <a:p>
            <a:r>
              <a:rPr lang="de-DE" dirty="0" err="1" smtClean="0"/>
              <a:t>Example</a:t>
            </a:r>
            <a:r>
              <a:rPr lang="de-DE" dirty="0" smtClean="0"/>
              <a:t>: </a:t>
            </a:r>
            <a:r>
              <a:rPr lang="de-DE" dirty="0" err="1" smtClean="0"/>
              <a:t>Given</a:t>
            </a:r>
            <a:r>
              <a:rPr lang="de-DE" dirty="0" smtClean="0"/>
              <a:t> in Public Switched </a:t>
            </a:r>
            <a:r>
              <a:rPr lang="de-DE" dirty="0" err="1" smtClean="0"/>
              <a:t>Telephone</a:t>
            </a:r>
            <a:r>
              <a:rPr lang="de-DE" dirty="0" smtClean="0"/>
              <a:t> Network (PSTN)</a:t>
            </a:r>
          </a:p>
          <a:p>
            <a:pPr>
              <a:buNone/>
            </a:pPr>
            <a:endParaRPr lang="de-DE" dirty="0" smtClean="0"/>
          </a:p>
          <a:p>
            <a:pPr>
              <a:buNone/>
            </a:pPr>
            <a:r>
              <a:rPr lang="de-DE" b="1" u="sng" dirty="0" smtClean="0"/>
              <a:t>Trust-</a:t>
            </a:r>
            <a:r>
              <a:rPr lang="de-DE" b="1" u="sng" dirty="0" err="1" smtClean="0"/>
              <a:t>by</a:t>
            </a:r>
            <a:r>
              <a:rPr lang="de-DE" b="1" u="sng" dirty="0" smtClean="0"/>
              <a:t>-Authentication (TBA)</a:t>
            </a:r>
          </a:p>
          <a:p>
            <a:r>
              <a:rPr lang="de-DE" dirty="0" err="1" smtClean="0"/>
              <a:t>Verification</a:t>
            </a:r>
            <a:r>
              <a:rPr lang="de-DE" dirty="0" smtClean="0"/>
              <a:t> </a:t>
            </a:r>
            <a:r>
              <a:rPr lang="de-DE" dirty="0" err="1" smtClean="0"/>
              <a:t>of</a:t>
            </a:r>
            <a:r>
              <a:rPr lang="de-DE" dirty="0" smtClean="0"/>
              <a:t> </a:t>
            </a:r>
            <a:r>
              <a:rPr lang="de-DE" dirty="0" err="1" smtClean="0"/>
              <a:t>user</a:t>
            </a:r>
            <a:r>
              <a:rPr lang="de-DE" dirty="0" smtClean="0"/>
              <a:t> </a:t>
            </a:r>
            <a:r>
              <a:rPr lang="de-DE" dirty="0" err="1" smtClean="0"/>
              <a:t>identity</a:t>
            </a:r>
            <a:r>
              <a:rPr lang="de-DE" dirty="0" smtClean="0"/>
              <a:t> </a:t>
            </a:r>
            <a:r>
              <a:rPr lang="de-DE" dirty="0" err="1" smtClean="0"/>
              <a:t>by</a:t>
            </a:r>
            <a:r>
              <a:rPr lang="de-DE" dirty="0" smtClean="0"/>
              <a:t> </a:t>
            </a:r>
            <a:r>
              <a:rPr lang="de-DE" dirty="0" err="1" smtClean="0"/>
              <a:t>means</a:t>
            </a:r>
            <a:r>
              <a:rPr lang="de-DE" dirty="0" smtClean="0"/>
              <a:t> </a:t>
            </a:r>
            <a:r>
              <a:rPr lang="de-DE" dirty="0" err="1" smtClean="0"/>
              <a:t>of</a:t>
            </a:r>
            <a:r>
              <a:rPr lang="de-DE" dirty="0" smtClean="0"/>
              <a:t> </a:t>
            </a:r>
            <a:r>
              <a:rPr lang="de-DE" dirty="0" err="1" smtClean="0"/>
              <a:t>safe</a:t>
            </a:r>
            <a:r>
              <a:rPr lang="de-DE" dirty="0" smtClean="0"/>
              <a:t> </a:t>
            </a:r>
            <a:r>
              <a:rPr lang="de-DE" dirty="0" err="1" smtClean="0"/>
              <a:t>information</a:t>
            </a:r>
            <a:r>
              <a:rPr lang="de-DE" dirty="0" smtClean="0"/>
              <a:t>, e.g., </a:t>
            </a:r>
            <a:r>
              <a:rPr lang="de-DE" dirty="0" err="1" smtClean="0"/>
              <a:t>passwords</a:t>
            </a:r>
            <a:endParaRPr lang="de-DE" dirty="0" smtClean="0"/>
          </a:p>
          <a:p>
            <a:r>
              <a:rPr lang="de-DE" dirty="0" err="1" smtClean="0"/>
              <a:t>Example</a:t>
            </a:r>
            <a:r>
              <a:rPr lang="de-DE" dirty="0" smtClean="0"/>
              <a:t>: Applied in </a:t>
            </a:r>
            <a:r>
              <a:rPr lang="de-DE" dirty="0" err="1" smtClean="0"/>
              <a:t>the</a:t>
            </a:r>
            <a:r>
              <a:rPr lang="de-DE" dirty="0" smtClean="0"/>
              <a:t> Internet</a:t>
            </a:r>
          </a:p>
          <a:p>
            <a:pPr>
              <a:buNone/>
            </a:pPr>
            <a:endParaRPr lang="de-DE" dirty="0" smtClean="0"/>
          </a:p>
          <a:p>
            <a:endParaRPr lang="de-DE" dirty="0" smtClean="0"/>
          </a:p>
          <a:p>
            <a:endParaRPr lang="de-DE" dirty="0" smtClean="0"/>
          </a:p>
          <a:p>
            <a:endParaRPr lang="de-DE" dirty="0"/>
          </a:p>
        </p:txBody>
      </p:sp>
      <p:sp>
        <p:nvSpPr>
          <p:cNvPr id="15" name="Fußzeilenplatzhalter 14"/>
          <p:cNvSpPr>
            <a:spLocks noGrp="1"/>
          </p:cNvSpPr>
          <p:nvPr>
            <p:ph type="ftr" sz="quarter" idx="11"/>
          </p:nvPr>
        </p:nvSpPr>
        <p:spPr/>
        <p:txBody>
          <a:bodyPr/>
          <a:lstStyle/>
          <a:p>
            <a:r>
              <a:rPr lang="it-IT" smtClean="0"/>
              <a:t>MIT 2008 Spam Conference, Cambridge, MA, USA, March 27-28</a:t>
            </a:r>
            <a:endParaRPr lang="de-DE"/>
          </a:p>
        </p:txBody>
      </p:sp>
      <p:sp>
        <p:nvSpPr>
          <p:cNvPr id="26" name="Textfeld 25"/>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Trust models for garantueeing trustworthiness of a user </a:t>
            </a:r>
          </a:p>
        </p:txBody>
      </p:sp>
      <p:sp>
        <p:nvSpPr>
          <p:cNvPr id="29" name="Foliennummernplatzhalter 16"/>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56D3EEF-DE4E-429D-8EC4-DDC531AFF587}" type="slidenum">
              <a:rPr kumimoji="0" lang="de-DE"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23</a:t>
            </a:fld>
            <a:endParaRPr lang="de-DE"/>
          </a:p>
        </p:txBody>
      </p:sp>
      <p:sp>
        <p:nvSpPr>
          <p:cNvPr id="12" name="Textfeld 11"/>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Possibilities for an e-mail sender in adding location information</a:t>
            </a:r>
          </a:p>
        </p:txBody>
      </p:sp>
      <p:graphicFrame>
        <p:nvGraphicFramePr>
          <p:cNvPr id="13" name="Objekt 12"/>
          <p:cNvGraphicFramePr>
            <a:graphicFrameLocks noChangeAspect="1"/>
          </p:cNvGraphicFramePr>
          <p:nvPr/>
        </p:nvGraphicFramePr>
        <p:xfrm>
          <a:off x="982663" y="2451100"/>
          <a:ext cx="7319962" cy="3044825"/>
        </p:xfrm>
        <a:graphic>
          <a:graphicData uri="http://schemas.openxmlformats.org/presentationml/2006/ole">
            <p:oleObj spid="_x0000_s143362" name="Visio" r:id="rId4" imgW="8002080" imgH="3328560" progId="Visio.Drawing.11">
              <p:link updateAutomatic="1"/>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fontScale="90000"/>
          </a:bodyPr>
          <a:lstStyle/>
          <a:p>
            <a:pPr marL="742950" indent="-742950">
              <a:buFont typeface="+mj-lt"/>
              <a:buAutoNum type="arabicPeriod" startAt="3"/>
            </a:pPr>
            <a:r>
              <a:rPr lang="de-DE" smtClean="0"/>
              <a:t>Anti-Spam Framework </a:t>
            </a:r>
            <a:r>
              <a:rPr lang="de-DE" err="1" smtClean="0"/>
              <a:t>using</a:t>
            </a:r>
            <a:r>
              <a:rPr lang="de-DE" smtClean="0"/>
              <a:t> IPclip</a:t>
            </a:r>
          </a:p>
        </p:txBody>
      </p:sp>
      <p:sp>
        <p:nvSpPr>
          <p:cNvPr id="11" name="Inhaltsplatzhalter 10"/>
          <p:cNvSpPr>
            <a:spLocks noGrp="1"/>
          </p:cNvSpPr>
          <p:nvPr>
            <p:ph idx="1"/>
          </p:nvPr>
        </p:nvSpPr>
        <p:spPr>
          <a:xfrm>
            <a:off x="457200" y="1928802"/>
            <a:ext cx="8229600" cy="4197361"/>
          </a:xfrm>
        </p:spPr>
        <p:txBody>
          <a:bodyPr>
            <a:normAutofit/>
          </a:bodyPr>
          <a:lstStyle/>
          <a:p>
            <a:r>
              <a:rPr lang="de-DE" dirty="0" err="1" smtClean="0"/>
              <a:t>Yes</a:t>
            </a:r>
            <a:r>
              <a:rPr lang="de-DE" dirty="0" smtClean="0"/>
              <a:t>, but </a:t>
            </a:r>
            <a:r>
              <a:rPr lang="de-DE" dirty="0" err="1" smtClean="0"/>
              <a:t>forged</a:t>
            </a:r>
            <a:r>
              <a:rPr lang="de-DE" dirty="0" smtClean="0"/>
              <a:t> LI in SMTP </a:t>
            </a:r>
            <a:r>
              <a:rPr lang="de-DE" dirty="0" err="1" smtClean="0"/>
              <a:t>can</a:t>
            </a:r>
            <a:r>
              <a:rPr lang="de-DE" dirty="0" smtClean="0"/>
              <a:t> </a:t>
            </a:r>
            <a:r>
              <a:rPr lang="de-DE" dirty="0" err="1" smtClean="0"/>
              <a:t>be</a:t>
            </a:r>
            <a:r>
              <a:rPr lang="de-DE" dirty="0" smtClean="0"/>
              <a:t> </a:t>
            </a:r>
            <a:r>
              <a:rPr lang="de-DE" dirty="0" err="1" smtClean="0"/>
              <a:t>detected</a:t>
            </a:r>
            <a:endParaRPr lang="de-DE" dirty="0" smtClean="0"/>
          </a:p>
          <a:p>
            <a:r>
              <a:rPr lang="de-DE" dirty="0" smtClean="0"/>
              <a:t>First MTA </a:t>
            </a:r>
            <a:r>
              <a:rPr lang="de-DE" dirty="0" err="1" smtClean="0"/>
              <a:t>knows</a:t>
            </a:r>
            <a:r>
              <a:rPr lang="de-DE" dirty="0" smtClean="0"/>
              <a:t> </a:t>
            </a:r>
            <a:r>
              <a:rPr lang="de-DE" dirty="0" err="1" smtClean="0"/>
              <a:t>it</a:t>
            </a:r>
            <a:r>
              <a:rPr lang="de-DE" dirty="0" smtClean="0"/>
              <a:t> </a:t>
            </a:r>
            <a:r>
              <a:rPr lang="de-DE" dirty="0" err="1" smtClean="0"/>
              <a:t>is</a:t>
            </a:r>
            <a:r>
              <a:rPr lang="de-DE" dirty="0" smtClean="0"/>
              <a:t> </a:t>
            </a:r>
            <a:r>
              <a:rPr lang="de-DE" dirty="0" err="1" smtClean="0"/>
              <a:t>the</a:t>
            </a:r>
            <a:r>
              <a:rPr lang="de-DE" dirty="0" smtClean="0"/>
              <a:t> </a:t>
            </a:r>
            <a:r>
              <a:rPr lang="de-DE" dirty="0" err="1" smtClean="0"/>
              <a:t>first</a:t>
            </a:r>
            <a:r>
              <a:rPr lang="de-DE" dirty="0" smtClean="0"/>
              <a:t> </a:t>
            </a:r>
            <a:r>
              <a:rPr lang="de-DE" dirty="0" err="1" smtClean="0"/>
              <a:t>one</a:t>
            </a:r>
            <a:endParaRPr lang="de-DE" dirty="0" smtClean="0"/>
          </a:p>
          <a:p>
            <a:pPr lvl="1"/>
            <a:r>
              <a:rPr lang="de-DE" dirty="0" smtClean="0"/>
              <a:t>LI in SMTP </a:t>
            </a:r>
            <a:r>
              <a:rPr lang="de-DE" dirty="0" err="1" smtClean="0"/>
              <a:t>options</a:t>
            </a:r>
            <a:r>
              <a:rPr lang="de-DE" dirty="0" smtClean="0"/>
              <a:t> </a:t>
            </a:r>
            <a:r>
              <a:rPr lang="de-DE" dirty="0" err="1" smtClean="0"/>
              <a:t>may</a:t>
            </a:r>
            <a:r>
              <a:rPr lang="de-DE" dirty="0" smtClean="0"/>
              <a:t> not </a:t>
            </a:r>
            <a:r>
              <a:rPr lang="de-DE" dirty="0" err="1" smtClean="0"/>
              <a:t>exist</a:t>
            </a:r>
            <a:r>
              <a:rPr lang="de-DE" dirty="0" smtClean="0"/>
              <a:t> </a:t>
            </a:r>
            <a:r>
              <a:rPr lang="de-DE" dirty="0" err="1" smtClean="0"/>
              <a:t>at</a:t>
            </a:r>
            <a:r>
              <a:rPr lang="de-DE" dirty="0" smtClean="0"/>
              <a:t> </a:t>
            </a:r>
            <a:r>
              <a:rPr lang="de-DE" dirty="0" err="1" smtClean="0"/>
              <a:t>the</a:t>
            </a:r>
            <a:r>
              <a:rPr lang="de-DE" dirty="0" smtClean="0"/>
              <a:t> </a:t>
            </a:r>
            <a:r>
              <a:rPr lang="de-DE" dirty="0" err="1" smtClean="0"/>
              <a:t>first</a:t>
            </a:r>
            <a:r>
              <a:rPr lang="de-DE" dirty="0" smtClean="0"/>
              <a:t> MTA</a:t>
            </a:r>
          </a:p>
          <a:p>
            <a:pPr lvl="1"/>
            <a:r>
              <a:rPr lang="de-DE" dirty="0" smtClean="0"/>
              <a:t>LI in IP </a:t>
            </a:r>
            <a:r>
              <a:rPr lang="de-DE" dirty="0" err="1" smtClean="0"/>
              <a:t>only</a:t>
            </a:r>
            <a:r>
              <a:rPr lang="de-DE" dirty="0" smtClean="0"/>
              <a:t> </a:t>
            </a:r>
            <a:r>
              <a:rPr lang="de-DE" dirty="0" err="1" smtClean="0"/>
              <a:t>exists</a:t>
            </a:r>
            <a:r>
              <a:rPr lang="de-DE" dirty="0" smtClean="0"/>
              <a:t> </a:t>
            </a:r>
            <a:r>
              <a:rPr lang="de-DE" dirty="0" err="1" smtClean="0"/>
              <a:t>at</a:t>
            </a:r>
            <a:r>
              <a:rPr lang="de-DE" dirty="0" smtClean="0"/>
              <a:t> </a:t>
            </a:r>
            <a:r>
              <a:rPr lang="de-DE" dirty="0" err="1" smtClean="0"/>
              <a:t>first</a:t>
            </a:r>
            <a:r>
              <a:rPr lang="de-DE" dirty="0" smtClean="0"/>
              <a:t> MTA</a:t>
            </a:r>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24</a:t>
            </a:fld>
            <a:endParaRPr lang="de-DE"/>
          </a:p>
        </p:txBody>
      </p:sp>
      <p:sp>
        <p:nvSpPr>
          <p:cNvPr id="12" name="Textfeld 11"/>
          <p:cNvSpPr txBox="1"/>
          <p:nvPr/>
        </p:nvSpPr>
        <p:spPr>
          <a:xfrm>
            <a:off x="428596" y="1357298"/>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sz="2400" b="1" smtClean="0"/>
              <a:t>Can </a:t>
            </a:r>
            <a:r>
              <a:rPr sz="2400" b="1" i="1" smtClean="0"/>
              <a:t>location information (LI) in SMTP </a:t>
            </a:r>
            <a:r>
              <a:rPr sz="2400" b="1" smtClean="0"/>
              <a:t>be forged?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5" name="Fußzeilenplatzhalter 4"/>
          <p:cNvSpPr>
            <a:spLocks noGrp="1"/>
          </p:cNvSpPr>
          <p:nvPr>
            <p:ph type="ftr" sz="quarter" idx="11"/>
          </p:nvPr>
        </p:nvSpPr>
        <p:spPr/>
        <p:txBody>
          <a:body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p>
            <a:fld id="{256D3EEF-DE4E-429D-8EC4-DDC531AFF587}" type="slidenum">
              <a:rPr lang="de-DE" smtClean="0"/>
              <a:pPr/>
              <a:t>25</a:t>
            </a:fld>
            <a:endParaRPr lang="de-DE"/>
          </a:p>
        </p:txBody>
      </p:sp>
      <p:sp>
        <p:nvSpPr>
          <p:cNvPr id="7" name="Textfeld 6"/>
          <p:cNvSpPr txBox="1"/>
          <p:nvPr/>
        </p:nvSpPr>
        <p:spPr>
          <a:xfrm>
            <a:off x="428596" y="681319"/>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Mail flows between Alice, Bob &amp; Peter (different provider nets)</a:t>
            </a:r>
            <a:endParaRPr sz="2400" b="1"/>
          </a:p>
        </p:txBody>
      </p:sp>
      <p:graphicFrame>
        <p:nvGraphicFramePr>
          <p:cNvPr id="11" name="Objekt 10"/>
          <p:cNvGraphicFramePr>
            <a:graphicFrameLocks noChangeAspect="1"/>
          </p:cNvGraphicFramePr>
          <p:nvPr/>
        </p:nvGraphicFramePr>
        <p:xfrm>
          <a:off x="995363" y="2354263"/>
          <a:ext cx="5954712" cy="3721100"/>
        </p:xfrm>
        <a:graphic>
          <a:graphicData uri="http://schemas.openxmlformats.org/presentationml/2006/ole">
            <p:oleObj spid="_x0000_s86020" name="Visio" r:id="rId3" imgW="5254920" imgH="3282840" progId="Visio.Drawing.11">
              <p:link updateAutomatic="1"/>
            </p:oleObj>
          </a:graphicData>
        </a:graphic>
      </p:graphicFrame>
      <p:graphicFrame>
        <p:nvGraphicFramePr>
          <p:cNvPr id="12" name="Objekt 11"/>
          <p:cNvGraphicFramePr>
            <a:graphicFrameLocks noChangeAspect="1"/>
          </p:cNvGraphicFramePr>
          <p:nvPr/>
        </p:nvGraphicFramePr>
        <p:xfrm>
          <a:off x="6853238" y="3998913"/>
          <a:ext cx="1700212" cy="2152650"/>
        </p:xfrm>
        <a:graphic>
          <a:graphicData uri="http://schemas.openxmlformats.org/presentationml/2006/ole">
            <p:oleObj spid="_x0000_s86021" name="Visio" r:id="rId4" imgW="1699560" imgH="2153160" progId="Visio.Drawing.11">
              <p:link updateAutomatic="1"/>
            </p:oleObj>
          </a:graphicData>
        </a:graphic>
      </p:graphicFrame>
      <p:graphicFrame>
        <p:nvGraphicFramePr>
          <p:cNvPr id="13" name="Tabelle 12"/>
          <p:cNvGraphicFramePr>
            <a:graphicFrameLocks noGrp="1"/>
          </p:cNvGraphicFramePr>
          <p:nvPr/>
        </p:nvGraphicFramePr>
        <p:xfrm>
          <a:off x="550505" y="1214422"/>
          <a:ext cx="8022023" cy="731520"/>
        </p:xfrm>
        <a:graphic>
          <a:graphicData uri="http://schemas.openxmlformats.org/drawingml/2006/table">
            <a:tbl>
              <a:tblPr firstRow="1" bandRow="1">
                <a:tableStyleId>{B301B821-A1FF-4177-AEE7-76D212191A09}</a:tableStyleId>
              </a:tblPr>
              <a:tblGrid>
                <a:gridCol w="2025350"/>
                <a:gridCol w="1914932"/>
                <a:gridCol w="1827348"/>
                <a:gridCol w="2254393"/>
              </a:tblGrid>
              <a:tr h="321471">
                <a:tc gridSpan="4">
                  <a:txBody>
                    <a:bodyPr/>
                    <a:lstStyle/>
                    <a:p>
                      <a:pPr algn="ctr"/>
                      <a:r>
                        <a:rPr lang="de-DE" sz="1800" dirty="0" smtClean="0">
                          <a:solidFill>
                            <a:schemeClr val="bg1"/>
                          </a:solidFill>
                        </a:rPr>
                        <a:t>Status Field</a:t>
                      </a:r>
                      <a:endParaRPr lang="de-DE" sz="1800" dirty="0">
                        <a:solidFill>
                          <a:schemeClr val="bg1"/>
                        </a:solidFill>
                      </a:endParaRPr>
                    </a:p>
                  </a:txBody>
                  <a:tcPr>
                    <a:solidFill>
                      <a:schemeClr val="accent4"/>
                    </a:solidFill>
                  </a:tcPr>
                </a:tc>
                <a:tc hMerge="1">
                  <a:txBody>
                    <a:bodyPr/>
                    <a:lstStyle/>
                    <a:p>
                      <a:endParaRPr lang="de-DE" dirty="0">
                        <a:solidFill>
                          <a:schemeClr val="tx1"/>
                        </a:solidFill>
                      </a:endParaRPr>
                    </a:p>
                  </a:txBody>
                  <a:tcPr>
                    <a:solidFill>
                      <a:srgbClr val="E9EDF4"/>
                    </a:solidFill>
                  </a:tcPr>
                </a:tc>
                <a:tc hMerge="1">
                  <a:txBody>
                    <a:bodyPr/>
                    <a:lstStyle/>
                    <a:p>
                      <a:pPr algn="ctr"/>
                      <a:endParaRPr lang="de-DE" b="1" dirty="0"/>
                    </a:p>
                  </a:txBody>
                  <a:tcPr>
                    <a:lnL w="12700" cap="flat" cmpd="sng" algn="ctr">
                      <a:solidFill>
                        <a:schemeClr val="bg1"/>
                      </a:solidFill>
                      <a:prstDash val="solid"/>
                      <a:round/>
                      <a:headEnd type="none" w="med" len="med"/>
                      <a:tailEnd type="none" w="med" len="med"/>
                    </a:lnL>
                    <a:solidFill>
                      <a:schemeClr val="accent4"/>
                    </a:solidFill>
                  </a:tcPr>
                </a:tc>
                <a:tc hMerge="1">
                  <a:txBody>
                    <a:bodyPr/>
                    <a:lstStyle/>
                    <a:p>
                      <a:endParaRPr lang="de-DE" dirty="0"/>
                    </a:p>
                  </a:txBody>
                  <a:tcPr/>
                </a:tc>
              </a:tr>
              <a:tr h="321471">
                <a:tc>
                  <a:txBody>
                    <a:bodyPr/>
                    <a:lstStyle/>
                    <a:p>
                      <a:r>
                        <a:rPr lang="de-DE" sz="1800" b="0" dirty="0" err="1" smtClean="0">
                          <a:solidFill>
                            <a:schemeClr val="tx1"/>
                          </a:solidFill>
                        </a:rPr>
                        <a:t>Removal</a:t>
                      </a:r>
                      <a:r>
                        <a:rPr lang="de-DE" sz="1800" b="0" baseline="0" dirty="0" smtClean="0">
                          <a:solidFill>
                            <a:schemeClr val="tx1"/>
                          </a:solidFill>
                        </a:rPr>
                        <a:t> </a:t>
                      </a:r>
                      <a:r>
                        <a:rPr lang="de-DE" sz="1800" b="0" baseline="0" dirty="0" err="1" smtClean="0">
                          <a:solidFill>
                            <a:schemeClr val="tx1"/>
                          </a:solidFill>
                        </a:rPr>
                        <a:t>Flag</a:t>
                      </a:r>
                      <a:endParaRPr lang="de-DE" sz="1800" b="0" dirty="0">
                        <a:solidFill>
                          <a:schemeClr val="tx1"/>
                        </a:solidFill>
                      </a:endParaRPr>
                    </a:p>
                  </a:txBody>
                  <a:tcPr>
                    <a:lnR w="12700" cap="flat" cmpd="sng" algn="ctr">
                      <a:solidFill>
                        <a:schemeClr val="accent1"/>
                      </a:solidFill>
                      <a:prstDash val="solid"/>
                      <a:round/>
                      <a:headEnd type="none" w="med" len="med"/>
                      <a:tailEnd type="none" w="med" len="med"/>
                    </a:lnR>
                    <a:solidFill>
                      <a:schemeClr val="bg1"/>
                    </a:solidFill>
                  </a:tcPr>
                </a:tc>
                <a:tc>
                  <a:txBody>
                    <a:bodyPr/>
                    <a:lstStyle/>
                    <a:p>
                      <a:r>
                        <a:rPr lang="de-DE" sz="1800" b="1" dirty="0" err="1" smtClean="0">
                          <a:solidFill>
                            <a:schemeClr val="tx1"/>
                          </a:solidFill>
                        </a:rPr>
                        <a:t>Peering</a:t>
                      </a:r>
                      <a:r>
                        <a:rPr lang="de-DE" sz="1800" b="1" dirty="0" smtClean="0">
                          <a:solidFill>
                            <a:schemeClr val="tx1"/>
                          </a:solidFill>
                        </a:rPr>
                        <a:t> </a:t>
                      </a:r>
                      <a:r>
                        <a:rPr lang="de-DE" sz="1800" b="1" dirty="0" err="1" smtClean="0">
                          <a:solidFill>
                            <a:schemeClr val="tx1"/>
                          </a:solidFill>
                        </a:rPr>
                        <a:t>Flag</a:t>
                      </a:r>
                      <a:endParaRPr lang="de-DE" sz="1800" b="1"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solidFill>
                  </a:tcPr>
                </a:tc>
                <a:tc>
                  <a:txBody>
                    <a:bodyPr/>
                    <a:lstStyle/>
                    <a:p>
                      <a:r>
                        <a:rPr lang="de-DE" sz="1800" b="0" dirty="0" smtClean="0"/>
                        <a:t>Source </a:t>
                      </a:r>
                      <a:r>
                        <a:rPr lang="de-DE" sz="1800" b="0" dirty="0" err="1" smtClean="0"/>
                        <a:t>Flag</a:t>
                      </a:r>
                      <a:endParaRPr lang="de-DE" sz="1800" b="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de-DE" sz="1800" b="0" dirty="0" err="1" smtClean="0"/>
                        <a:t>Trustability</a:t>
                      </a:r>
                      <a:r>
                        <a:rPr lang="de-DE" sz="1800" b="0" dirty="0" smtClean="0"/>
                        <a:t> </a:t>
                      </a:r>
                      <a:r>
                        <a:rPr lang="de-DE" sz="1800" b="0" dirty="0" err="1" smtClean="0"/>
                        <a:t>Flag</a:t>
                      </a:r>
                      <a:endParaRPr lang="de-DE" sz="1800" b="0" dirty="0"/>
                    </a:p>
                  </a:txBody>
                  <a:tcPr>
                    <a:lnL w="12700" cap="flat" cmpd="sng" algn="ctr">
                      <a:solidFill>
                        <a:schemeClr val="accent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Comparison</a:t>
            </a:r>
            <a:r>
              <a:rPr lang="de-DE" dirty="0" smtClean="0"/>
              <a:t> DKIM, SPF, </a:t>
            </a:r>
            <a:r>
              <a:rPr lang="de-DE" dirty="0" err="1" smtClean="0"/>
              <a:t>IPclip</a:t>
            </a:r>
            <a:endParaRPr lang="de-DE" dirty="0"/>
          </a:p>
        </p:txBody>
      </p:sp>
      <p:sp>
        <p:nvSpPr>
          <p:cNvPr id="5" name="Fußzeilenplatzhalter 4"/>
          <p:cNvSpPr>
            <a:spLocks noGrp="1"/>
          </p:cNvSpPr>
          <p:nvPr>
            <p:ph type="ftr" sz="quarter" idx="11"/>
          </p:nvPr>
        </p:nvSpPr>
        <p:spPr/>
        <p:txBody>
          <a:bodyPr/>
          <a:lstStyle/>
          <a:p>
            <a:r>
              <a:rPr lang="it-IT" smtClean="0"/>
              <a:t>MIT 2008 Spam Conference, Cambridge, MA, USA, March 27-28</a:t>
            </a:r>
            <a:endParaRPr lang="de-DE"/>
          </a:p>
        </p:txBody>
      </p:sp>
      <p:sp>
        <p:nvSpPr>
          <p:cNvPr id="6" name="Foliennummernplatzhalter 5"/>
          <p:cNvSpPr>
            <a:spLocks noGrp="1"/>
          </p:cNvSpPr>
          <p:nvPr>
            <p:ph type="sldNum" sz="quarter" idx="12"/>
          </p:nvPr>
        </p:nvSpPr>
        <p:spPr/>
        <p:txBody>
          <a:bodyPr/>
          <a:lstStyle/>
          <a:p>
            <a:fld id="{256D3EEF-DE4E-429D-8EC4-DDC531AFF587}" type="slidenum">
              <a:rPr lang="de-DE" smtClean="0"/>
              <a:pPr/>
              <a:t>26</a:t>
            </a:fld>
            <a:endParaRPr lang="de-DE"/>
          </a:p>
        </p:txBody>
      </p:sp>
      <p:sp>
        <p:nvSpPr>
          <p:cNvPr id="7" name="Textfeld 6"/>
          <p:cNvSpPr txBox="1"/>
          <p:nvPr/>
        </p:nvSpPr>
        <p:spPr>
          <a:xfrm>
            <a:off x="428596" y="1500174"/>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Why I</a:t>
            </a:r>
            <a:r>
              <a:rPr lang="de-DE" sz="2400" b="1" dirty="0" smtClean="0"/>
              <a:t>P</a:t>
            </a:r>
            <a:r>
              <a:rPr sz="2400" b="1" smtClean="0"/>
              <a:t>clip, differences/benefits compared to DKIM, SPF</a:t>
            </a:r>
            <a:endParaRPr sz="2400" b="1"/>
          </a:p>
        </p:txBody>
      </p:sp>
      <p:graphicFrame>
        <p:nvGraphicFramePr>
          <p:cNvPr id="9" name="Tabelle 8"/>
          <p:cNvGraphicFramePr>
            <a:graphicFrameLocks noGrp="1"/>
          </p:cNvGraphicFramePr>
          <p:nvPr/>
        </p:nvGraphicFramePr>
        <p:xfrm>
          <a:off x="428596" y="2360831"/>
          <a:ext cx="8286807" cy="3487417"/>
        </p:xfrm>
        <a:graphic>
          <a:graphicData uri="http://schemas.openxmlformats.org/drawingml/2006/table">
            <a:tbl>
              <a:tblPr firstRow="1" bandRow="1">
                <a:tableStyleId>{B301B821-A1FF-4177-AEE7-76D212191A09}</a:tableStyleId>
              </a:tblPr>
              <a:tblGrid>
                <a:gridCol w="2357454"/>
                <a:gridCol w="2286016"/>
                <a:gridCol w="3643337"/>
              </a:tblGrid>
              <a:tr h="481367">
                <a:tc>
                  <a:txBody>
                    <a:bodyPr/>
                    <a:lstStyle/>
                    <a:p>
                      <a:pPr algn="ctr"/>
                      <a:r>
                        <a:rPr lang="de-DE" dirty="0" smtClean="0"/>
                        <a:t>DKIM</a:t>
                      </a:r>
                      <a:endParaRPr lang="de-DE" dirty="0"/>
                    </a:p>
                  </a:txBody>
                  <a:tcPr/>
                </a:tc>
                <a:tc>
                  <a:txBody>
                    <a:bodyPr/>
                    <a:lstStyle/>
                    <a:p>
                      <a:pPr algn="ctr"/>
                      <a:r>
                        <a:rPr lang="de-DE" dirty="0" smtClean="0"/>
                        <a:t>SPF</a:t>
                      </a:r>
                      <a:endParaRPr lang="de-DE" dirty="0"/>
                    </a:p>
                  </a:txBody>
                  <a:tcPr/>
                </a:tc>
                <a:tc>
                  <a:txBody>
                    <a:bodyPr/>
                    <a:lstStyle/>
                    <a:p>
                      <a:pPr algn="ctr"/>
                      <a:r>
                        <a:rPr lang="de-DE" dirty="0" err="1" smtClean="0"/>
                        <a:t>IPclip</a:t>
                      </a:r>
                      <a:endParaRPr lang="de-DE" dirty="0"/>
                    </a:p>
                  </a:txBody>
                  <a:tcPr/>
                </a:tc>
              </a:tr>
              <a:tr h="11869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Performance impact associated with scanning, encrypting and decrypting messages</a:t>
                      </a:r>
                      <a:endParaRPr lang="de-DE" dirty="0"/>
                    </a:p>
                  </a:txBody>
                  <a:tcPr>
                    <a:lnR w="12700" cap="flat" cmpd="sng" algn="ctr">
                      <a:solidFill>
                        <a:schemeClr val="accent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Internet domain owner must publish a complete list of every allowed network path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de-DE" dirty="0" smtClean="0"/>
                        <a:t>Packe</a:t>
                      </a:r>
                      <a:r>
                        <a:rPr lang="de-DE" baseline="0" dirty="0" smtClean="0"/>
                        <a:t>t </a:t>
                      </a:r>
                      <a:r>
                        <a:rPr lang="de-DE" baseline="0" dirty="0" err="1" smtClean="0"/>
                        <a:t>processing</a:t>
                      </a:r>
                      <a:r>
                        <a:rPr lang="de-DE" baseline="0" dirty="0" smtClean="0"/>
                        <a:t> in </a:t>
                      </a:r>
                      <a:r>
                        <a:rPr lang="de-DE" baseline="0" dirty="0" err="1" smtClean="0"/>
                        <a:t>wire</a:t>
                      </a:r>
                      <a:r>
                        <a:rPr lang="de-DE" baseline="0" dirty="0" smtClean="0"/>
                        <a:t> </a:t>
                      </a:r>
                      <a:r>
                        <a:rPr lang="de-DE" baseline="0" dirty="0" err="1" smtClean="0"/>
                        <a:t>speed</a:t>
                      </a:r>
                      <a:endParaRPr lang="de-DE" baseline="0" dirty="0" smtClean="0"/>
                    </a:p>
                    <a:p>
                      <a:pPr algn="ctr"/>
                      <a:r>
                        <a:rPr lang="de-DE" baseline="0" dirty="0" err="1" smtClean="0"/>
                        <a:t>No</a:t>
                      </a:r>
                      <a:r>
                        <a:rPr lang="de-DE" baseline="0" dirty="0" smtClean="0"/>
                        <a:t> „</a:t>
                      </a:r>
                      <a:r>
                        <a:rPr lang="de-DE" baseline="0" dirty="0" err="1" smtClean="0"/>
                        <a:t>forwarding</a:t>
                      </a:r>
                      <a:r>
                        <a:rPr lang="de-DE" baseline="0" dirty="0" smtClean="0"/>
                        <a:t> </a:t>
                      </a:r>
                      <a:r>
                        <a:rPr lang="de-DE" baseline="0" dirty="0" err="1" smtClean="0"/>
                        <a:t>problem</a:t>
                      </a:r>
                      <a:r>
                        <a:rPr lang="de-DE" baseline="0" dirty="0" smtClean="0"/>
                        <a:t>“</a:t>
                      </a:r>
                      <a:endParaRPr lang="de-DE" dirty="0"/>
                    </a:p>
                  </a:txBody>
                  <a:tcPr>
                    <a:lnL w="12700" cap="flat" cmpd="sng" algn="ctr">
                      <a:solidFill>
                        <a:schemeClr val="accent1"/>
                      </a:solidFill>
                      <a:prstDash val="solid"/>
                      <a:round/>
                      <a:headEnd type="none" w="med" len="med"/>
                      <a:tailEnd type="none" w="med" len="med"/>
                    </a:lnL>
                  </a:tcPr>
                </a:tc>
              </a:tr>
              <a:tr h="1543010">
                <a:tc>
                  <a:txBody>
                    <a:bodyPr/>
                    <a:lstStyle/>
                    <a:p>
                      <a:pPr algn="ctr"/>
                      <a:r>
                        <a:rPr lang="de-DE" dirty="0" err="1" smtClean="0"/>
                        <a:t>No</a:t>
                      </a:r>
                      <a:r>
                        <a:rPr lang="de-DE" baseline="0" dirty="0" smtClean="0"/>
                        <a:t> 100 % </a:t>
                      </a:r>
                      <a:r>
                        <a:rPr lang="de-DE" baseline="0" dirty="0" err="1" smtClean="0"/>
                        <a:t>spam</a:t>
                      </a:r>
                      <a:r>
                        <a:rPr lang="de-DE" baseline="0" dirty="0" smtClean="0"/>
                        <a:t> </a:t>
                      </a:r>
                      <a:r>
                        <a:rPr lang="de-DE" baseline="0" dirty="0" err="1" smtClean="0"/>
                        <a:t>protection</a:t>
                      </a:r>
                      <a:endParaRPr lang="de-DE" dirty="0"/>
                    </a:p>
                  </a:txBody>
                  <a:tcPr>
                    <a:lnR w="12700" cap="flat" cmpd="sng" algn="ctr">
                      <a:solidFill>
                        <a:schemeClr val="accent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err="1" smtClean="0"/>
                        <a:t>No</a:t>
                      </a:r>
                      <a:r>
                        <a:rPr lang="de-DE" baseline="0" dirty="0" smtClean="0"/>
                        <a:t> 100 % </a:t>
                      </a:r>
                      <a:r>
                        <a:rPr lang="de-DE" baseline="0" dirty="0" err="1" smtClean="0"/>
                        <a:t>spam</a:t>
                      </a:r>
                      <a:r>
                        <a:rPr lang="de-DE" baseline="0" dirty="0" smtClean="0"/>
                        <a:t> </a:t>
                      </a:r>
                      <a:r>
                        <a:rPr lang="de-DE" baseline="0" dirty="0" err="1" smtClean="0"/>
                        <a:t>protection</a:t>
                      </a:r>
                      <a:endParaRPr lang="de-DE" dirty="0" smtClean="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de-DE" dirty="0" err="1" smtClean="0"/>
                        <a:t>Another</a:t>
                      </a:r>
                      <a:r>
                        <a:rPr lang="de-DE" dirty="0" smtClean="0"/>
                        <a:t> </a:t>
                      </a:r>
                      <a:r>
                        <a:rPr lang="de-DE" dirty="0" err="1" smtClean="0"/>
                        <a:t>trigger</a:t>
                      </a:r>
                      <a:r>
                        <a:rPr lang="de-DE" dirty="0" smtClean="0"/>
                        <a:t> </a:t>
                      </a:r>
                      <a:r>
                        <a:rPr lang="de-DE" dirty="0" err="1" smtClean="0"/>
                        <a:t>for</a:t>
                      </a:r>
                      <a:r>
                        <a:rPr lang="de-DE" dirty="0" smtClean="0"/>
                        <a:t> </a:t>
                      </a:r>
                      <a:r>
                        <a:rPr lang="de-DE" dirty="0" err="1" smtClean="0"/>
                        <a:t>classifying</a:t>
                      </a:r>
                      <a:r>
                        <a:rPr lang="de-DE" dirty="0" smtClean="0"/>
                        <a:t>/</a:t>
                      </a:r>
                      <a:r>
                        <a:rPr lang="de-DE" dirty="0" err="1" smtClean="0"/>
                        <a:t>tracing</a:t>
                      </a:r>
                      <a:r>
                        <a:rPr lang="de-DE" baseline="0" dirty="0" smtClean="0"/>
                        <a:t> </a:t>
                      </a:r>
                      <a:r>
                        <a:rPr lang="de-DE" baseline="0" dirty="0" err="1" smtClean="0"/>
                        <a:t>spam</a:t>
                      </a:r>
                      <a:endParaRPr lang="de-DE" dirty="0"/>
                    </a:p>
                  </a:txBody>
                  <a:tcPr>
                    <a:lnL w="12700" cap="flat" cmpd="sng" algn="ctr">
                      <a:solidFill>
                        <a:schemeClr val="accent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marL="742950" indent="-742950">
              <a:buFont typeface="+mj-lt"/>
              <a:buAutoNum type="arabicPeriod"/>
            </a:pPr>
            <a:r>
              <a:rPr lang="de-DE" dirty="0" err="1" smtClean="0"/>
              <a:t>Introduction</a:t>
            </a:r>
            <a:r>
              <a:rPr lang="de-DE" dirty="0" smtClean="0"/>
              <a:t> &amp; Motivation</a:t>
            </a:r>
            <a:endParaRPr lang="de-DE" dirty="0"/>
          </a:p>
        </p:txBody>
      </p:sp>
      <p:sp>
        <p:nvSpPr>
          <p:cNvPr id="6" name="Textplatzhalter 5"/>
          <p:cNvSpPr>
            <a:spLocks noGrp="1"/>
          </p:cNvSpPr>
          <p:nvPr>
            <p:ph type="body" idx="1"/>
          </p:nvPr>
        </p:nvSpPr>
        <p:spPr>
          <a:xfrm>
            <a:off x="5072066" y="1571612"/>
            <a:ext cx="3214710" cy="107157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de-DE" sz="3200" dirty="0" err="1" smtClean="0"/>
              <a:t>We</a:t>
            </a:r>
            <a:r>
              <a:rPr lang="de-DE" sz="3200" dirty="0" smtClean="0"/>
              <a:t> do </a:t>
            </a:r>
            <a:r>
              <a:rPr lang="de-DE" sz="3200" dirty="0" err="1" smtClean="0"/>
              <a:t>have</a:t>
            </a:r>
            <a:r>
              <a:rPr lang="de-DE" sz="3200" dirty="0" smtClean="0"/>
              <a:t> a </a:t>
            </a:r>
            <a:r>
              <a:rPr lang="de-DE" sz="3200" dirty="0" err="1" smtClean="0"/>
              <a:t>spam</a:t>
            </a:r>
            <a:r>
              <a:rPr lang="de-DE" sz="3200" dirty="0" smtClean="0"/>
              <a:t> </a:t>
            </a:r>
            <a:r>
              <a:rPr lang="de-DE" sz="3200" dirty="0" err="1" smtClean="0"/>
              <a:t>problem</a:t>
            </a:r>
            <a:r>
              <a:rPr lang="de-DE" sz="3200" dirty="0" smtClean="0"/>
              <a:t>!</a:t>
            </a:r>
            <a:endParaRPr lang="de-DE" sz="3200" dirty="0"/>
          </a:p>
        </p:txBody>
      </p:sp>
      <p:sp>
        <p:nvSpPr>
          <p:cNvPr id="7" name="Inhaltsplatzhalter 6"/>
          <p:cNvSpPr>
            <a:spLocks noGrp="1"/>
          </p:cNvSpPr>
          <p:nvPr>
            <p:ph sz="half" idx="2"/>
          </p:nvPr>
        </p:nvSpPr>
        <p:spPr>
          <a:xfrm>
            <a:off x="457200" y="1500174"/>
            <a:ext cx="4471990" cy="4625989"/>
          </a:xfrm>
        </p:spPr>
        <p:txBody>
          <a:bodyPr>
            <a:normAutofit fontScale="85000" lnSpcReduction="20000"/>
          </a:bodyPr>
          <a:lstStyle/>
          <a:p>
            <a:r>
              <a:rPr lang="en-US" dirty="0" smtClean="0"/>
              <a:t>Lack of user trustworthiness in the mass-medium Internet</a:t>
            </a:r>
          </a:p>
          <a:p>
            <a:pPr>
              <a:buFont typeface="Wingdings"/>
              <a:buChar char="à"/>
            </a:pPr>
            <a:r>
              <a:rPr lang="en-US" dirty="0" smtClean="0"/>
              <a:t>Spam: Masses of unsolicited bulk      e-mails delivered by SMTP</a:t>
            </a:r>
          </a:p>
          <a:p>
            <a:pPr>
              <a:buNone/>
            </a:pPr>
            <a:endParaRPr lang="en-US" dirty="0" smtClean="0"/>
          </a:p>
          <a:p>
            <a:r>
              <a:rPr lang="en-US" dirty="0" smtClean="0"/>
              <a:t>What can be done against spam? </a:t>
            </a:r>
          </a:p>
          <a:p>
            <a:pPr lvl="1"/>
            <a:r>
              <a:rPr lang="en-US" dirty="0" err="1" smtClean="0"/>
              <a:t>Detect</a:t>
            </a:r>
            <a:r>
              <a:rPr lang="en-US" dirty="0" err="1" smtClean="0">
                <a:sym typeface="Wingdings" pitchFamily="2" charset="2"/>
              </a:rPr>
              <a:t></a:t>
            </a:r>
            <a:r>
              <a:rPr lang="en-US" dirty="0" err="1" smtClean="0"/>
              <a:t>Trace</a:t>
            </a:r>
            <a:r>
              <a:rPr lang="en-US" dirty="0" err="1" smtClean="0">
                <a:sym typeface="Wingdings" pitchFamily="2" charset="2"/>
              </a:rPr>
              <a:t></a:t>
            </a:r>
            <a:r>
              <a:rPr lang="en-US" dirty="0" err="1" smtClean="0"/>
              <a:t>Prevent</a:t>
            </a:r>
            <a:endParaRPr lang="de-DE" dirty="0" smtClean="0"/>
          </a:p>
          <a:p>
            <a:r>
              <a:rPr lang="de-DE" dirty="0" err="1" smtClean="0"/>
              <a:t>Available</a:t>
            </a:r>
            <a:r>
              <a:rPr lang="de-DE" dirty="0" smtClean="0"/>
              <a:t> </a:t>
            </a:r>
            <a:r>
              <a:rPr lang="en-US" dirty="0" smtClean="0"/>
              <a:t>anti-spam</a:t>
            </a:r>
            <a:r>
              <a:rPr lang="de-DE" dirty="0" smtClean="0"/>
              <a:t> </a:t>
            </a:r>
            <a:r>
              <a:rPr lang="de-DE" dirty="0" err="1" smtClean="0"/>
              <a:t>tools</a:t>
            </a:r>
            <a:r>
              <a:rPr lang="de-DE" dirty="0" smtClean="0"/>
              <a:t> </a:t>
            </a:r>
            <a:r>
              <a:rPr lang="de-DE" dirty="0" err="1" smtClean="0"/>
              <a:t>trigger</a:t>
            </a:r>
            <a:r>
              <a:rPr lang="de-DE" dirty="0" smtClean="0"/>
              <a:t> on  e-</a:t>
            </a:r>
            <a:r>
              <a:rPr lang="de-DE" dirty="0" err="1" smtClean="0"/>
              <a:t>mail</a:t>
            </a:r>
            <a:r>
              <a:rPr lang="de-DE" dirty="0" smtClean="0"/>
              <a:t> </a:t>
            </a:r>
            <a:r>
              <a:rPr lang="de-DE" dirty="0" err="1" smtClean="0"/>
              <a:t>and</a:t>
            </a:r>
            <a:r>
              <a:rPr lang="de-DE" dirty="0" smtClean="0"/>
              <a:t> </a:t>
            </a:r>
            <a:r>
              <a:rPr lang="de-DE" dirty="0" err="1" smtClean="0"/>
              <a:t>header</a:t>
            </a:r>
            <a:r>
              <a:rPr lang="de-DE" dirty="0" smtClean="0"/>
              <a:t> </a:t>
            </a:r>
            <a:r>
              <a:rPr lang="de-DE" dirty="0" err="1" smtClean="0"/>
              <a:t>content</a:t>
            </a:r>
            <a:r>
              <a:rPr lang="de-DE" dirty="0" smtClean="0"/>
              <a:t> </a:t>
            </a:r>
          </a:p>
          <a:p>
            <a:r>
              <a:rPr lang="de-DE" dirty="0" smtClean="0"/>
              <a:t>Data </a:t>
            </a:r>
            <a:r>
              <a:rPr lang="de-DE" dirty="0" err="1" smtClean="0"/>
              <a:t>can</a:t>
            </a:r>
            <a:r>
              <a:rPr lang="de-DE" dirty="0" smtClean="0"/>
              <a:t> </a:t>
            </a:r>
            <a:r>
              <a:rPr lang="de-DE" dirty="0" err="1" smtClean="0"/>
              <a:t>be</a:t>
            </a:r>
            <a:r>
              <a:rPr lang="de-DE" dirty="0" smtClean="0"/>
              <a:t> </a:t>
            </a:r>
            <a:r>
              <a:rPr lang="de-DE" dirty="0" err="1" smtClean="0"/>
              <a:t>forged</a:t>
            </a:r>
            <a:r>
              <a:rPr lang="de-DE" dirty="0" smtClean="0"/>
              <a:t>: Spammers </a:t>
            </a:r>
            <a:r>
              <a:rPr lang="de-DE" dirty="0" err="1" smtClean="0"/>
              <a:t>lie</a:t>
            </a:r>
            <a:r>
              <a:rPr lang="de-DE" dirty="0" smtClean="0"/>
              <a:t>!</a:t>
            </a:r>
          </a:p>
          <a:p>
            <a:endParaRPr lang="de-DE" dirty="0" smtClean="0"/>
          </a:p>
          <a:p>
            <a:r>
              <a:rPr lang="de-DE" dirty="0" smtClean="0"/>
              <a:t>Anti-</a:t>
            </a:r>
            <a:r>
              <a:rPr lang="de-DE" dirty="0" err="1" smtClean="0"/>
              <a:t>spam</a:t>
            </a:r>
            <a:r>
              <a:rPr lang="de-DE" dirty="0" smtClean="0"/>
              <a:t> </a:t>
            </a:r>
            <a:r>
              <a:rPr lang="de-DE" dirty="0" err="1" smtClean="0"/>
              <a:t>examples</a:t>
            </a:r>
            <a:endParaRPr lang="de-DE" dirty="0" smtClean="0"/>
          </a:p>
          <a:p>
            <a:pPr lvl="1"/>
            <a:r>
              <a:rPr lang="de-DE" dirty="0" err="1" smtClean="0"/>
              <a:t>DomainKeys</a:t>
            </a:r>
            <a:r>
              <a:rPr lang="de-DE" dirty="0" smtClean="0"/>
              <a:t> </a:t>
            </a:r>
            <a:r>
              <a:rPr lang="de-DE" dirty="0" err="1" smtClean="0"/>
              <a:t>Identified</a:t>
            </a:r>
            <a:r>
              <a:rPr lang="de-DE" dirty="0" smtClean="0"/>
              <a:t> Mail (DKIM) </a:t>
            </a:r>
          </a:p>
          <a:p>
            <a:pPr lvl="1"/>
            <a:r>
              <a:rPr lang="de-DE" dirty="0" smtClean="0"/>
              <a:t>Sender </a:t>
            </a:r>
            <a:r>
              <a:rPr lang="de-DE" dirty="0" err="1" smtClean="0"/>
              <a:t>Policy</a:t>
            </a:r>
            <a:r>
              <a:rPr lang="de-DE" dirty="0" smtClean="0"/>
              <a:t> Framework (SPF)</a:t>
            </a:r>
          </a:p>
          <a:p>
            <a:pPr lvl="1"/>
            <a:r>
              <a:rPr lang="de-DE" dirty="0" err="1" smtClean="0"/>
              <a:t>SpamAssassin</a:t>
            </a:r>
            <a:endParaRPr lang="de-DE" dirty="0" smtClean="0"/>
          </a:p>
          <a:p>
            <a:pPr lvl="1"/>
            <a:r>
              <a:rPr lang="de-DE" dirty="0" smtClean="0"/>
              <a:t>… </a:t>
            </a:r>
            <a:r>
              <a:rPr lang="de-DE" dirty="0" err="1" smtClean="0"/>
              <a:t>and</a:t>
            </a:r>
            <a:r>
              <a:rPr lang="de-DE" dirty="0" smtClean="0"/>
              <a:t> </a:t>
            </a:r>
            <a:r>
              <a:rPr lang="de-DE" dirty="0" err="1" smtClean="0"/>
              <a:t>many</a:t>
            </a:r>
            <a:r>
              <a:rPr lang="de-DE" dirty="0" smtClean="0"/>
              <a:t> </a:t>
            </a:r>
            <a:r>
              <a:rPr lang="de-DE" dirty="0" err="1" smtClean="0"/>
              <a:t>more</a:t>
            </a:r>
            <a:endParaRPr lang="de-DE" dirty="0" smtClean="0"/>
          </a:p>
        </p:txBody>
      </p:sp>
      <p:sp>
        <p:nvSpPr>
          <p:cNvPr id="15" name="Fußzeilenplatzhalter 14"/>
          <p:cNvSpPr>
            <a:spLocks noGrp="1"/>
          </p:cNvSpPr>
          <p:nvPr>
            <p:ph type="ftr" sz="quarter" idx="11"/>
          </p:nvPr>
        </p:nvSpPr>
        <p:spPr/>
        <p:txBody>
          <a:bodyPr/>
          <a:lstStyle/>
          <a:p>
            <a:r>
              <a:rPr lang="it-IT" smtClean="0"/>
              <a:t>MIT 2008 Spam Conference, Cambridge, MA, USA, March 27-28</a:t>
            </a:r>
            <a:endParaRPr lang="de-DE"/>
          </a:p>
        </p:txBody>
      </p:sp>
      <p:sp>
        <p:nvSpPr>
          <p:cNvPr id="17" name="Foliennummernplatzhalter 16"/>
          <p:cNvSpPr>
            <a:spLocks noGrp="1"/>
          </p:cNvSpPr>
          <p:nvPr>
            <p:ph type="sldNum" sz="quarter" idx="12"/>
          </p:nvPr>
        </p:nvSpPr>
        <p:spPr/>
        <p:txBody>
          <a:bodyPr/>
          <a:lstStyle/>
          <a:p>
            <a:fld id="{256D3EEF-DE4E-429D-8EC4-DDC531AFF587}" type="slidenum">
              <a:rPr lang="de-DE" smtClean="0"/>
              <a:pPr/>
              <a:t>3</a:t>
            </a:fld>
            <a:endParaRPr lang="de-DE"/>
          </a:p>
        </p:txBody>
      </p:sp>
      <p:pic>
        <p:nvPicPr>
          <p:cNvPr id="18" name="Picture 11"/>
          <p:cNvPicPr>
            <a:picLocks noGrp="1" noChangeAspect="1" noChangeArrowheads="1"/>
          </p:cNvPicPr>
          <p:nvPr>
            <p:ph sz="quarter" idx="4"/>
          </p:nvPr>
        </p:nvPicPr>
        <p:blipFill>
          <a:blip r:embed="rId3"/>
          <a:srcRect/>
          <a:stretch>
            <a:fillRect/>
          </a:stretch>
        </p:blipFill>
        <p:spPr bwMode="auto">
          <a:xfrm>
            <a:off x="5619705" y="2928934"/>
            <a:ext cx="2095567" cy="1645020"/>
          </a:xfrm>
          <a:prstGeom prst="rect">
            <a:avLst/>
          </a:prstGeom>
          <a:noFill/>
          <a:ln w="9525" cap="flat" cmpd="sng" algn="ctr">
            <a:noFill/>
            <a:prstDash val="solid"/>
            <a:miter lim="800000"/>
            <a:headEnd/>
            <a:tailEnd/>
          </a:ln>
          <a:effectLst/>
        </p:spPr>
      </p:pic>
      <p:sp>
        <p:nvSpPr>
          <p:cNvPr id="9" name="Textplatzhalter 5"/>
          <p:cNvSpPr>
            <a:spLocks noGrp="1"/>
          </p:cNvSpPr>
          <p:nvPr>
            <p:ph type="body" idx="1"/>
          </p:nvPr>
        </p:nvSpPr>
        <p:spPr>
          <a:xfrm>
            <a:off x="5143504" y="4857760"/>
            <a:ext cx="3214710" cy="107157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de-DE" sz="3200" dirty="0" err="1" smtClean="0"/>
              <a:t>No</a:t>
            </a:r>
            <a:r>
              <a:rPr lang="de-DE" sz="3200" dirty="0" smtClean="0"/>
              <a:t> 100% </a:t>
            </a:r>
            <a:r>
              <a:rPr lang="de-DE" sz="3200" dirty="0" err="1" smtClean="0"/>
              <a:t>solution</a:t>
            </a:r>
            <a:r>
              <a:rPr lang="de-DE" sz="3200" dirty="0" smtClean="0"/>
              <a:t> out </a:t>
            </a:r>
            <a:r>
              <a:rPr lang="de-DE" sz="3200" dirty="0" err="1" smtClean="0"/>
              <a:t>there</a:t>
            </a:r>
            <a:r>
              <a:rPr lang="de-DE" sz="3200" dirty="0" smtClean="0"/>
              <a:t>!</a:t>
            </a:r>
            <a:endParaRPr lang="de-D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500"/>
                                        <p:tgtEl>
                                          <p:spTgt spid="7">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500"/>
                                        <p:tgtEl>
                                          <p:spTgt spid="7">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bg/>
                                          </p:spTgt>
                                        </p:tgtEl>
                                        <p:attrNameLst>
                                          <p:attrName>style.visibility</p:attrName>
                                        </p:attrNameLst>
                                      </p:cBhvr>
                                      <p:to>
                                        <p:strVal val="visible"/>
                                      </p:to>
                                    </p:set>
                                    <p:animEffect transition="in" filter="fade">
                                      <p:cBhvr>
                                        <p:cTn id="50" dur="500"/>
                                        <p:tgtEl>
                                          <p:spTgt spid="9">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rot="4079781">
            <a:off x="6911406" y="2428637"/>
            <a:ext cx="738623" cy="638909"/>
          </a:xfrm>
          <a:prstGeom prst="rect">
            <a:avLst/>
          </a:prstGeom>
          <a:noFill/>
          <a:ln w="9525">
            <a:noFill/>
            <a:miter lim="800000"/>
            <a:headEnd/>
            <a:tailEnd/>
          </a:ln>
          <a:effectLst/>
        </p:spPr>
      </p:pic>
      <p:sp>
        <p:nvSpPr>
          <p:cNvPr id="5" name="Titel 4"/>
          <p:cNvSpPr>
            <a:spLocks noGrp="1"/>
          </p:cNvSpPr>
          <p:nvPr>
            <p:ph type="title"/>
          </p:nvPr>
        </p:nvSpPr>
        <p:spPr/>
        <p:txBody>
          <a:bodyPr/>
          <a:lstStyle/>
          <a:p>
            <a:pPr marL="742950" indent="-742950">
              <a:buFont typeface="+mj-lt"/>
              <a:buAutoNum type="arabicPeriod"/>
            </a:pPr>
            <a:r>
              <a:rPr lang="de-DE" err="1" smtClean="0"/>
              <a:t>Introduction</a:t>
            </a:r>
            <a:r>
              <a:rPr lang="de-DE" smtClean="0"/>
              <a:t> &amp; Motivation</a:t>
            </a:r>
            <a:endParaRPr lang="de-DE"/>
          </a:p>
        </p:txBody>
      </p:sp>
      <p:sp>
        <p:nvSpPr>
          <p:cNvPr id="9" name="Inhaltsplatzhalter 8"/>
          <p:cNvSpPr>
            <a:spLocks noGrp="1"/>
          </p:cNvSpPr>
          <p:nvPr>
            <p:ph sz="quarter" idx="4"/>
          </p:nvPr>
        </p:nvSpPr>
        <p:spPr>
          <a:xfrm>
            <a:off x="500033" y="2000241"/>
            <a:ext cx="8186767" cy="3286148"/>
          </a:xfrm>
        </p:spPr>
        <p:txBody>
          <a:bodyPr>
            <a:noAutofit/>
          </a:bodyPr>
          <a:lstStyle/>
          <a:p>
            <a:pPr marL="256911" indent="-256911" defTabSz="2950573">
              <a:buNone/>
            </a:pPr>
            <a:r>
              <a:rPr lang="en-US" sz="1800" b="1" u="sng" dirty="0" smtClean="0">
                <a:latin typeface="Calibri" pitchFamily="34" charset="0"/>
                <a:sym typeface="Wingdings" pitchFamily="2" charset="2"/>
              </a:rPr>
              <a:t>Public Switched Telephone Network</a:t>
            </a:r>
          </a:p>
          <a:p>
            <a:pPr marL="256911" indent="-256911" defTabSz="2950573"/>
            <a:r>
              <a:rPr lang="en-US" sz="1800" dirty="0" smtClean="0">
                <a:latin typeface="Calibri" pitchFamily="34" charset="0"/>
                <a:sym typeface="Wingdings" pitchFamily="2" charset="2"/>
              </a:rPr>
              <a:t>Line-switched</a:t>
            </a:r>
          </a:p>
          <a:p>
            <a:pPr marL="256911" indent="-256911" defTabSz="2950573"/>
            <a:r>
              <a:rPr lang="en-US" sz="1800" dirty="0" smtClean="0">
                <a:latin typeface="Calibri" pitchFamily="34" charset="0"/>
                <a:sym typeface="Wingdings" pitchFamily="2" charset="2"/>
              </a:rPr>
              <a:t>Call number identifies access line and an address</a:t>
            </a:r>
          </a:p>
          <a:p>
            <a:pPr marL="256911" indent="-256911" defTabSz="2950573"/>
            <a:r>
              <a:rPr lang="en-US"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sym typeface="Wingdings" pitchFamily="2" charset="2"/>
              </a:rPr>
              <a:t>Direct interrelationship with location information (LI): Trust-by-Wire!</a:t>
            </a:r>
          </a:p>
          <a:p>
            <a:pPr marL="256911" indent="-256911" defTabSz="2950573"/>
            <a:endParaRPr lang="en-US" sz="1800" b="1" u="sng" baseline="30000" dirty="0" smtClean="0">
              <a:latin typeface="Calibri" pitchFamily="34" charset="0"/>
              <a:sym typeface="Wingdings" pitchFamily="2" charset="2"/>
            </a:endParaRPr>
          </a:p>
          <a:p>
            <a:pPr marL="256911" indent="-256911" defTabSz="2950573">
              <a:buNone/>
            </a:pPr>
            <a:r>
              <a:rPr lang="en-US" sz="1800" b="1" u="sng" dirty="0" smtClean="0">
                <a:latin typeface="Calibri" pitchFamily="34" charset="0"/>
                <a:sym typeface="Wingdings" pitchFamily="2" charset="2"/>
              </a:rPr>
              <a:t>Internet</a:t>
            </a:r>
          </a:p>
          <a:p>
            <a:pPr marL="256911" indent="-256911" defTabSz="2950573"/>
            <a:r>
              <a:rPr lang="en-US" sz="1800" dirty="0" smtClean="0">
                <a:latin typeface="Calibri" pitchFamily="34" charset="0"/>
                <a:sym typeface="Wingdings" pitchFamily="2" charset="2"/>
              </a:rPr>
              <a:t>Packet-switched</a:t>
            </a:r>
          </a:p>
          <a:p>
            <a:pPr marL="256911" indent="-256911" defTabSz="2950573"/>
            <a:r>
              <a:rPr lang="en-US" sz="1800" dirty="0" smtClean="0">
                <a:latin typeface="Calibri" pitchFamily="34" charset="0"/>
                <a:sym typeface="Wingdings" pitchFamily="2" charset="2"/>
              </a:rPr>
              <a:t>IP addresses are ambiguous! </a:t>
            </a:r>
          </a:p>
          <a:p>
            <a:pPr marL="256911" indent="-256911" defTabSz="2950573"/>
            <a:r>
              <a:rPr lang="en-US"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sym typeface="Wingdings" pitchFamily="2" charset="2"/>
              </a:rPr>
              <a:t>No interrelationship with  LI:  No Trust-by-Wire (TBW)! </a:t>
            </a:r>
          </a:p>
          <a:p>
            <a:pPr marL="256911" indent="-256911" defTabSz="2950573"/>
            <a:r>
              <a:rPr lang="en-US"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sym typeface="Wingdings" pitchFamily="2" charset="2"/>
              </a:rPr>
              <a:t>Trust-by-Authentication (TBA) to provide user trustworthiness?</a:t>
            </a:r>
            <a:endParaRPr lang="de-DE" sz="1800" dirty="0">
              <a:latin typeface="Calibri" pitchFamily="34" charset="0"/>
            </a:endParaRPr>
          </a:p>
        </p:txBody>
      </p:sp>
      <p:sp>
        <p:nvSpPr>
          <p:cNvPr id="15" name="Fußzeilenplatzhalter 14"/>
          <p:cNvSpPr>
            <a:spLocks noGrp="1"/>
          </p:cNvSpPr>
          <p:nvPr>
            <p:ph type="ftr" sz="quarter" idx="11"/>
          </p:nvPr>
        </p:nvSpPr>
        <p:spPr/>
        <p:txBody>
          <a:bodyPr/>
          <a:lstStyle/>
          <a:p>
            <a:r>
              <a:rPr lang="it-IT" smtClean="0"/>
              <a:t>MIT 2008 Spam Conference, Cambridge, MA, USA, March 27-28</a:t>
            </a:r>
            <a:endParaRPr lang="de-DE"/>
          </a:p>
        </p:txBody>
      </p:sp>
      <p:sp>
        <p:nvSpPr>
          <p:cNvPr id="10" name="Textfeld 9"/>
          <p:cNvSpPr txBox="1"/>
          <p:nvPr/>
        </p:nvSpPr>
        <p:spPr>
          <a:xfrm>
            <a:off x="428596" y="5357826"/>
            <a:ext cx="828680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sz="2400" smtClean="0"/>
              <a:t>SMTP and the Internet lack both TBW and TBA!</a:t>
            </a:r>
          </a:p>
          <a:p>
            <a:r>
              <a:rPr sz="2400" b="1" smtClean="0"/>
              <a:t>How do we restore the user's belief in e-mail services?</a:t>
            </a:r>
            <a:endParaRPr lang="de-DE" sz="2400" b="1" dirty="0"/>
          </a:p>
        </p:txBody>
      </p:sp>
      <p:pic>
        <p:nvPicPr>
          <p:cNvPr id="13" name="Picture 61" descr="wolf schafspelz"/>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450567" y="5286388"/>
            <a:ext cx="1193399" cy="928694"/>
          </a:xfrm>
          <a:prstGeom prst="rect">
            <a:avLst/>
          </a:prstGeom>
          <a:noFill/>
        </p:spPr>
      </p:pic>
      <p:pic>
        <p:nvPicPr>
          <p:cNvPr id="21" name="Picture 14"/>
          <p:cNvPicPr>
            <a:picLocks noChangeAspect="1" noChangeArrowheads="1"/>
          </p:cNvPicPr>
          <p:nvPr/>
        </p:nvPicPr>
        <p:blipFill>
          <a:blip r:embed="rId5" cstate="print"/>
          <a:srcRect/>
          <a:stretch>
            <a:fillRect/>
          </a:stretch>
        </p:blipFill>
        <p:spPr bwMode="auto">
          <a:xfrm>
            <a:off x="6786578" y="3991258"/>
            <a:ext cx="1120418" cy="839783"/>
          </a:xfrm>
          <a:prstGeom prst="rect">
            <a:avLst/>
          </a:prstGeom>
          <a:ln>
            <a:noFill/>
          </a:ln>
          <a:effectLst>
            <a:outerShdw blurRad="190500" algn="tl" rotWithShape="0">
              <a:srgbClr val="000000">
                <a:alpha val="70000"/>
              </a:srgbClr>
            </a:outerShdw>
          </a:effectLst>
        </p:spPr>
      </p:pic>
      <p:pic>
        <p:nvPicPr>
          <p:cNvPr id="22" name="Grafik 21" descr="472760_85196922.jpg"/>
          <p:cNvPicPr>
            <a:picLocks noChangeAspect="1"/>
          </p:cNvPicPr>
          <p:nvPr/>
        </p:nvPicPr>
        <p:blipFill>
          <a:blip r:embed="rId6" cstate="print"/>
          <a:stretch>
            <a:fillRect/>
          </a:stretch>
        </p:blipFill>
        <p:spPr>
          <a:xfrm>
            <a:off x="7121178" y="4357694"/>
            <a:ext cx="1019337" cy="721602"/>
          </a:xfrm>
          <a:prstGeom prst="rect">
            <a:avLst/>
          </a:prstGeom>
          <a:ln>
            <a:noFill/>
          </a:ln>
          <a:effectLst>
            <a:outerShdw blurRad="190500" algn="tl" rotWithShape="0">
              <a:srgbClr val="000000">
                <a:alpha val="70000"/>
              </a:srgbClr>
            </a:outerShdw>
          </a:effectLst>
        </p:spPr>
      </p:pic>
      <p:pic>
        <p:nvPicPr>
          <p:cNvPr id="23" name="Picture 12"/>
          <p:cNvPicPr>
            <a:picLocks noChangeAspect="1" noChangeArrowheads="1"/>
          </p:cNvPicPr>
          <p:nvPr/>
        </p:nvPicPr>
        <p:blipFill>
          <a:blip r:embed="rId7" cstate="print"/>
          <a:srcRect/>
          <a:stretch>
            <a:fillRect/>
          </a:stretch>
        </p:blipFill>
        <p:spPr bwMode="auto">
          <a:xfrm>
            <a:off x="7478368" y="3714752"/>
            <a:ext cx="1003715" cy="1086001"/>
          </a:xfrm>
          <a:prstGeom prst="rect">
            <a:avLst/>
          </a:prstGeom>
          <a:ln>
            <a:noFill/>
          </a:ln>
          <a:effectLst>
            <a:outerShdw blurRad="63500" dist="50800" dir="5400000" algn="ctr" rotWithShape="0">
              <a:srgbClr val="000000">
                <a:alpha val="43137"/>
              </a:srgbClr>
            </a:outerShdw>
          </a:effectLst>
          <a:scene3d>
            <a:camera prst="perspectiveContrastingLeftFacing">
              <a:rot lat="600000" lon="1805671" rev="0"/>
            </a:camera>
            <a:lightRig rig="threePt" dir="t">
              <a:rot lat="0" lon="0" rev="2700000"/>
            </a:lightRig>
          </a:scene3d>
          <a:sp3d>
            <a:bevelT w="0" h="0"/>
          </a:sp3d>
        </p:spPr>
      </p:pic>
      <p:sp>
        <p:nvSpPr>
          <p:cNvPr id="25" name="Multiplizieren 24"/>
          <p:cNvSpPr/>
          <p:nvPr/>
        </p:nvSpPr>
        <p:spPr bwMode="auto">
          <a:xfrm>
            <a:off x="7295804" y="4143380"/>
            <a:ext cx="468316" cy="500066"/>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
        <p:nvSpPr>
          <p:cNvPr id="24" name="Textfeld 23"/>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Public Switched Telephone Network vs. Internet</a:t>
            </a:r>
          </a:p>
        </p:txBody>
      </p:sp>
      <p:pic>
        <p:nvPicPr>
          <p:cNvPr id="14" name="Picture 9"/>
          <p:cNvPicPr>
            <a:picLocks noChangeAspect="1" noChangeArrowheads="1"/>
          </p:cNvPicPr>
          <p:nvPr/>
        </p:nvPicPr>
        <p:blipFill>
          <a:blip r:embed="rId8" cstate="print"/>
          <a:srcRect/>
          <a:stretch>
            <a:fillRect/>
          </a:stretch>
        </p:blipFill>
        <p:spPr bwMode="auto">
          <a:xfrm>
            <a:off x="7572396" y="2422960"/>
            <a:ext cx="1042367" cy="791726"/>
          </a:xfrm>
          <a:prstGeom prst="rect">
            <a:avLst/>
          </a:prstGeom>
          <a:ln>
            <a:noFill/>
          </a:ln>
          <a:effectLst>
            <a:outerShdw blurRad="190500" algn="tl" rotWithShape="0">
              <a:srgbClr val="000000">
                <a:alpha val="70000"/>
              </a:srgbClr>
            </a:outerShdw>
          </a:effectLst>
        </p:spPr>
      </p:pic>
      <p:sp>
        <p:nvSpPr>
          <p:cNvPr id="30" name="Foliennummernplatzhalter 16"/>
          <p:cNvSpPr>
            <a:spLocks noGrp="1"/>
          </p:cNvSpPr>
          <p:nvPr>
            <p:ph type="sldNum" sz="quarter" idx="12"/>
          </p:nvPr>
        </p:nvSpPr>
        <p:spPr>
          <a:xfrm>
            <a:off x="6553200" y="6356350"/>
            <a:ext cx="2133600" cy="365125"/>
          </a:xfrm>
        </p:spPr>
        <p:txBody>
          <a:bodyPr/>
          <a:lstStyle/>
          <a:p>
            <a:fld id="{256D3EEF-DE4E-429D-8EC4-DDC531AFF587}" type="slidenum">
              <a:rPr lang="de-DE" smtClean="0"/>
              <a:pPr/>
              <a:t>4</a:t>
            </a:fld>
            <a:endParaRPr lang="de-DE"/>
          </a:p>
        </p:txBody>
      </p:sp>
      <p:pic>
        <p:nvPicPr>
          <p:cNvPr id="160769"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286512" y="1928802"/>
            <a:ext cx="1214446" cy="883510"/>
          </a:xfrm>
          <a:prstGeom prst="rect">
            <a:avLst/>
          </a:prstGeom>
          <a:noFill/>
          <a:ln w="9525">
            <a:noFill/>
            <a:miter lim="800000"/>
            <a:headEnd/>
            <a:tailEnd/>
          </a:ln>
          <a:effectLst/>
        </p:spPr>
      </p:pic>
      <p:sp>
        <p:nvSpPr>
          <p:cNvPr id="19" name="L-Form 18"/>
          <p:cNvSpPr/>
          <p:nvPr/>
        </p:nvSpPr>
        <p:spPr bwMode="auto">
          <a:xfrm rot="18903826">
            <a:off x="7388126" y="2284943"/>
            <a:ext cx="404339" cy="252290"/>
          </a:xfrm>
          <a:prstGeom prst="corner">
            <a:avLst>
              <a:gd name="adj1" fmla="val 50000"/>
              <a:gd name="adj2" fmla="val 4298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87472" tIns="43736" rIns="87472" bIns="43736" numCol="1" rtlCol="0" anchor="t" anchorCtr="0" compatLnSpc="1">
            <a:prstTxWarp prst="textNoShape">
              <a:avLst/>
            </a:prstTxWarp>
          </a:bodyPr>
          <a:lstStyle/>
          <a:p>
            <a:pPr defTabSz="3993925"/>
            <a:endParaRPr lang="de-DE" sz="7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0769"/>
                                        </p:tgtEl>
                                        <p:attrNameLst>
                                          <p:attrName>style.visibility</p:attrName>
                                        </p:attrNameLst>
                                      </p:cBhvr>
                                      <p:to>
                                        <p:strVal val="visible"/>
                                      </p:to>
                                    </p:set>
                                    <p:animEffect transition="in" filter="fade">
                                      <p:cBhvr>
                                        <p:cTn id="24" dur="500"/>
                                        <p:tgtEl>
                                          <p:spTgt spid="160769"/>
                                        </p:tgtEl>
                                      </p:cBhvr>
                                    </p:animEffect>
                                  </p:childTnLst>
                                </p:cTn>
                              </p:par>
                              <p:par>
                                <p:cTn id="25" presetID="10" presetClass="entr" presetSubtype="0" fill="hold" nodeType="withEffect">
                                  <p:stCondLst>
                                    <p:cond delay="0"/>
                                  </p:stCondLst>
                                  <p:childTnLst>
                                    <p:set>
                                      <p:cBhvr>
                                        <p:cTn id="26" dur="1" fill="hold">
                                          <p:stCondLst>
                                            <p:cond delay="0"/>
                                          </p:stCondLst>
                                        </p:cTn>
                                        <p:tgtEl>
                                          <p:spTgt spid="160770"/>
                                        </p:tgtEl>
                                        <p:attrNameLst>
                                          <p:attrName>style.visibility</p:attrName>
                                        </p:attrNameLst>
                                      </p:cBhvr>
                                      <p:to>
                                        <p:strVal val="visible"/>
                                      </p:to>
                                    </p:set>
                                    <p:animEffect transition="in" filter="fade">
                                      <p:cBhvr>
                                        <p:cTn id="27" dur="500"/>
                                        <p:tgtEl>
                                          <p:spTgt spid="1607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fade">
                                      <p:cBhvr>
                                        <p:cTn id="41" dur="500"/>
                                        <p:tgtEl>
                                          <p:spTgt spid="9">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500"/>
                                        <p:tgtEl>
                                          <p:spTgt spid="9">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500"/>
                                        <p:tgtEl>
                                          <p:spTgt spid="9">
                                            <p:txEl>
                                              <p:pRg st="9" end="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Effect transition="in" filter="fade">
                                      <p:cBhvr>
                                        <p:cTn id="66" dur="500"/>
                                        <p:tgtEl>
                                          <p:spTgt spid="10">
                                            <p:txEl>
                                              <p:pRg st="0" end="0"/>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bg/>
                                          </p:spTgt>
                                        </p:tgtEl>
                                        <p:attrNameLst>
                                          <p:attrName>style.visibility</p:attrName>
                                        </p:attrNameLst>
                                      </p:cBhvr>
                                      <p:to>
                                        <p:strVal val="visible"/>
                                      </p:to>
                                    </p:set>
                                    <p:animEffect transition="in" filter="fade">
                                      <p:cBhvr>
                                        <p:cTn id="72" dur="500"/>
                                        <p:tgtEl>
                                          <p:spTgt spid="10">
                                            <p:bg/>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1" end="1"/>
                                            </p:txEl>
                                          </p:spTgt>
                                        </p:tgtEl>
                                        <p:attrNameLst>
                                          <p:attrName>style.visibility</p:attrName>
                                        </p:attrNameLst>
                                      </p:cBhvr>
                                      <p:to>
                                        <p:strVal val="visible"/>
                                      </p:to>
                                    </p:set>
                                    <p:animEffect transition="in" filter="fade">
                                      <p:cBhvr>
                                        <p:cTn id="7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animBg="1"/>
      <p:bldP spid="2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smtClean="0"/>
              <a:t>Outline</a:t>
            </a:r>
            <a:endParaRPr lang="de-DE"/>
          </a:p>
        </p:txBody>
      </p:sp>
      <p:sp>
        <p:nvSpPr>
          <p:cNvPr id="11" name="Inhaltsplatzhalter 10"/>
          <p:cNvSpPr>
            <a:spLocks noGrp="1"/>
          </p:cNvSpPr>
          <p:nvPr>
            <p:ph idx="1"/>
          </p:nvPr>
        </p:nvSpPr>
        <p:spPr/>
        <p:txBody>
          <a:bodyPr>
            <a:normAutofit/>
          </a:bodyPr>
          <a:lstStyle/>
          <a:p>
            <a:pPr marL="514350" indent="-514350">
              <a:buFont typeface="+mj-lt"/>
              <a:buAutoNum type="arabicPeriod"/>
            </a:pPr>
            <a:r>
              <a:rPr lang="de-DE" dirty="0" err="1" smtClean="0"/>
              <a:t>Introduction</a:t>
            </a:r>
            <a:r>
              <a:rPr lang="de-DE" dirty="0" smtClean="0"/>
              <a:t> &amp; Motivation</a:t>
            </a:r>
          </a:p>
          <a:p>
            <a:pPr marL="514350" indent="-514350">
              <a:buFont typeface="+mj-lt"/>
              <a:buAutoNum type="arabicPeriod"/>
            </a:pPr>
            <a:r>
              <a:rPr lang="de-DE" b="1" dirty="0" smtClean="0"/>
              <a:t>The General </a:t>
            </a:r>
            <a:r>
              <a:rPr lang="de-DE" b="1" dirty="0" err="1" smtClean="0"/>
              <a:t>IPclip</a:t>
            </a:r>
            <a:r>
              <a:rPr lang="de-DE" b="1" dirty="0" smtClean="0"/>
              <a:t> </a:t>
            </a:r>
            <a:r>
              <a:rPr lang="de-DE" b="1" dirty="0" err="1" smtClean="0"/>
              <a:t>Mechanism</a:t>
            </a:r>
            <a:endParaRPr lang="de-DE" b="1" dirty="0" smtClean="0"/>
          </a:p>
          <a:p>
            <a:pPr marL="514350" indent="-514350">
              <a:buFont typeface="+mj-lt"/>
              <a:buAutoNum type="arabicPeriod"/>
            </a:pPr>
            <a:r>
              <a:rPr lang="de-DE" dirty="0" smtClean="0"/>
              <a:t>Anti-Spam Framework </a:t>
            </a:r>
            <a:r>
              <a:rPr lang="de-DE" dirty="0" err="1" smtClean="0"/>
              <a:t>using</a:t>
            </a:r>
            <a:r>
              <a:rPr lang="de-DE" dirty="0" smtClean="0"/>
              <a:t> </a:t>
            </a:r>
            <a:r>
              <a:rPr lang="de-DE" dirty="0" err="1" smtClean="0"/>
              <a:t>IPclip</a:t>
            </a:r>
            <a:endParaRPr lang="de-DE" dirty="0" smtClean="0"/>
          </a:p>
          <a:p>
            <a:pPr marL="914400" lvl="1" indent="-514350">
              <a:buFont typeface="+mj-lt"/>
              <a:buAutoNum type="arabicPeriod"/>
            </a:pPr>
            <a:r>
              <a:rPr lang="de-DE" dirty="0" err="1" smtClean="0"/>
              <a:t>Modifying</a:t>
            </a:r>
            <a:r>
              <a:rPr lang="de-DE" dirty="0" smtClean="0"/>
              <a:t> </a:t>
            </a:r>
            <a:r>
              <a:rPr lang="de-DE" dirty="0" err="1" smtClean="0"/>
              <a:t>the</a:t>
            </a:r>
            <a:r>
              <a:rPr lang="de-DE" dirty="0" smtClean="0"/>
              <a:t> E-Mail Header</a:t>
            </a:r>
          </a:p>
          <a:p>
            <a:pPr marL="914400" lvl="1" indent="-514350">
              <a:buFont typeface="+mj-lt"/>
              <a:buAutoNum type="arabicPeriod"/>
            </a:pPr>
            <a:r>
              <a:rPr lang="de-DE" dirty="0" smtClean="0"/>
              <a:t>A </a:t>
            </a:r>
            <a:r>
              <a:rPr lang="de-DE" dirty="0" err="1" smtClean="0"/>
              <a:t>Typical</a:t>
            </a:r>
            <a:r>
              <a:rPr lang="de-DE" dirty="0" smtClean="0"/>
              <a:t> Mail Flow</a:t>
            </a:r>
          </a:p>
          <a:p>
            <a:pPr marL="914400" lvl="1" indent="-514350">
              <a:buFont typeface="+mj-lt"/>
              <a:buAutoNum type="arabicPeriod"/>
            </a:pPr>
            <a:r>
              <a:rPr lang="de-DE" dirty="0" err="1" smtClean="0"/>
              <a:t>Requirements</a:t>
            </a:r>
            <a:r>
              <a:rPr lang="de-DE" dirty="0" smtClean="0"/>
              <a:t> </a:t>
            </a:r>
            <a:r>
              <a:rPr lang="de-DE" dirty="0" err="1" smtClean="0"/>
              <a:t>and</a:t>
            </a:r>
            <a:r>
              <a:rPr lang="de-DE" dirty="0" smtClean="0"/>
              <a:t> </a:t>
            </a:r>
            <a:r>
              <a:rPr lang="de-DE" dirty="0" err="1" smtClean="0"/>
              <a:t>Constraints</a:t>
            </a:r>
            <a:endParaRPr lang="de-DE" dirty="0" smtClean="0"/>
          </a:p>
          <a:p>
            <a:pPr marL="914400" lvl="1" indent="-514350">
              <a:buFont typeface="+mj-lt"/>
              <a:buAutoNum type="arabicPeriod"/>
            </a:pPr>
            <a:r>
              <a:rPr lang="en-US" dirty="0" smtClean="0"/>
              <a:t>Advantages</a:t>
            </a:r>
            <a:endParaRPr lang="de-DE" dirty="0" smtClean="0"/>
          </a:p>
          <a:p>
            <a:pPr marL="514350" indent="-514350">
              <a:buFont typeface="+mj-lt"/>
              <a:buAutoNum type="arabicPeriod"/>
            </a:pPr>
            <a:r>
              <a:rPr lang="de-DE" dirty="0" err="1" smtClean="0"/>
              <a:t>Summary</a:t>
            </a:r>
            <a:endParaRPr lang="de-DE" dirty="0"/>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p:cNvGraphicFramePr>
            <a:graphicFrameLocks noChangeAspect="1"/>
          </p:cNvGraphicFramePr>
          <p:nvPr/>
        </p:nvGraphicFramePr>
        <p:xfrm>
          <a:off x="1500166" y="3889488"/>
          <a:ext cx="5072098" cy="2281124"/>
        </p:xfrm>
        <a:graphic>
          <a:graphicData uri="http://schemas.openxmlformats.org/presentationml/2006/ole">
            <p:oleObj spid="_x0000_s13319" name="Visio" r:id="rId4" imgW="11924280" imgH="5363280" progId="Visio.Drawing.11">
              <p:link updateAutomatic="1"/>
            </p:oleObj>
          </a:graphicData>
        </a:graphic>
      </p:graphicFrame>
      <p:sp>
        <p:nvSpPr>
          <p:cNvPr id="10" name="Titel 9"/>
          <p:cNvSpPr>
            <a:spLocks noGrp="1"/>
          </p:cNvSpPr>
          <p:nvPr>
            <p:ph type="title"/>
          </p:nvPr>
        </p:nvSpPr>
        <p:spPr/>
        <p:txBody>
          <a:bodyPr>
            <a:normAutofit/>
          </a:bodyPr>
          <a:lstStyle/>
          <a:p>
            <a:pPr marL="742950" indent="-742950">
              <a:buFont typeface="+mj-lt"/>
              <a:buAutoNum type="arabicPeriod" startAt="2"/>
            </a:pPr>
            <a:r>
              <a:rPr lang="de-DE" smtClean="0"/>
              <a:t>The General IPclip </a:t>
            </a:r>
            <a:r>
              <a:rPr lang="de-DE" err="1" smtClean="0"/>
              <a:t>Mechanism</a:t>
            </a:r>
            <a:endParaRPr lang="de-DE"/>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6</a:t>
            </a:fld>
            <a:endParaRPr lang="de-DE"/>
          </a:p>
        </p:txBody>
      </p:sp>
      <p:sp>
        <p:nvSpPr>
          <p:cNvPr id="12" name="Inhaltsplatzhalter 11"/>
          <p:cNvSpPr>
            <a:spLocks noGrp="1"/>
          </p:cNvSpPr>
          <p:nvPr>
            <p:ph idx="1"/>
          </p:nvPr>
        </p:nvSpPr>
        <p:spPr>
          <a:xfrm>
            <a:off x="457200" y="1857364"/>
            <a:ext cx="8543956" cy="4268799"/>
          </a:xfrm>
        </p:spPr>
        <p:txBody>
          <a:bodyPr>
            <a:normAutofit/>
          </a:bodyPr>
          <a:lstStyle/>
          <a:p>
            <a:r>
              <a:rPr lang="de-DE" sz="2800" dirty="0" err="1" smtClean="0"/>
              <a:t>IPclip</a:t>
            </a:r>
            <a:r>
              <a:rPr lang="de-DE" sz="2800" dirty="0" smtClean="0"/>
              <a:t> = IP Calling Line </a:t>
            </a:r>
            <a:r>
              <a:rPr lang="de-DE" sz="2800" dirty="0" err="1" smtClean="0"/>
              <a:t>Identification</a:t>
            </a:r>
            <a:r>
              <a:rPr lang="de-DE" sz="2800" dirty="0" smtClean="0"/>
              <a:t> </a:t>
            </a:r>
            <a:r>
              <a:rPr lang="de-DE" sz="2800" dirty="0" err="1" smtClean="0"/>
              <a:t>Presentation</a:t>
            </a:r>
            <a:endParaRPr lang="de-DE" sz="2800" dirty="0" smtClean="0"/>
          </a:p>
          <a:p>
            <a:r>
              <a:rPr lang="de-DE" sz="2800" dirty="0" err="1" smtClean="0"/>
              <a:t>Location</a:t>
            </a:r>
            <a:r>
              <a:rPr lang="de-DE" sz="2800" dirty="0" smtClean="0"/>
              <a:t> </a:t>
            </a:r>
            <a:r>
              <a:rPr lang="de-DE" sz="2800" dirty="0" err="1" smtClean="0"/>
              <a:t>information</a:t>
            </a:r>
            <a:r>
              <a:rPr lang="de-DE" sz="2800" dirty="0" smtClean="0"/>
              <a:t> (e.g., GPS) </a:t>
            </a:r>
            <a:r>
              <a:rPr lang="de-DE" sz="2800" dirty="0" err="1" smtClean="0"/>
              <a:t>is</a:t>
            </a:r>
            <a:r>
              <a:rPr lang="de-DE" sz="2800" dirty="0" smtClean="0"/>
              <a:t> </a:t>
            </a:r>
            <a:r>
              <a:rPr lang="de-DE" sz="2800" dirty="0" err="1" smtClean="0"/>
              <a:t>added</a:t>
            </a:r>
            <a:r>
              <a:rPr lang="de-DE" sz="2800" dirty="0" smtClean="0"/>
              <a:t> </a:t>
            </a:r>
            <a:r>
              <a:rPr lang="de-DE" sz="2800" dirty="0" err="1" smtClean="0"/>
              <a:t>to</a:t>
            </a:r>
            <a:r>
              <a:rPr lang="de-DE" sz="2800" dirty="0" smtClean="0"/>
              <a:t> </a:t>
            </a:r>
            <a:r>
              <a:rPr lang="de-DE" sz="2800" dirty="0" err="1" smtClean="0"/>
              <a:t>each</a:t>
            </a:r>
            <a:r>
              <a:rPr lang="de-DE" sz="2800" dirty="0" smtClean="0"/>
              <a:t> IP packet </a:t>
            </a:r>
            <a:r>
              <a:rPr lang="de-DE" sz="2800" dirty="0" err="1" smtClean="0"/>
              <a:t>as</a:t>
            </a:r>
            <a:r>
              <a:rPr lang="de-DE" sz="2800" dirty="0" smtClean="0"/>
              <a:t> </a:t>
            </a:r>
            <a:r>
              <a:rPr lang="de-DE" sz="2800" b="1" dirty="0" smtClean="0"/>
              <a:t>IP </a:t>
            </a:r>
            <a:r>
              <a:rPr lang="de-DE" sz="2800" b="1" dirty="0" err="1" smtClean="0"/>
              <a:t>option</a:t>
            </a:r>
            <a:r>
              <a:rPr lang="de-DE" sz="2800" b="1" dirty="0" smtClean="0"/>
              <a:t> </a:t>
            </a:r>
            <a:r>
              <a:rPr lang="de-DE" sz="2800" b="1" dirty="0" smtClean="0">
                <a:sym typeface="Wingdings" pitchFamily="2" charset="2"/>
              </a:rPr>
              <a:t> </a:t>
            </a:r>
            <a:r>
              <a:rPr lang="de-DE" sz="2800" b="1" dirty="0" err="1" smtClean="0">
                <a:sym typeface="Wingdings" pitchFamily="2" charset="2"/>
              </a:rPr>
              <a:t>Location</a:t>
            </a:r>
            <a:r>
              <a:rPr lang="de-DE" sz="2800" b="1" dirty="0" smtClean="0">
                <a:sym typeface="Wingdings" pitchFamily="2" charset="2"/>
              </a:rPr>
              <a:t> </a:t>
            </a:r>
            <a:r>
              <a:rPr lang="de-DE" sz="2800" b="1" dirty="0" err="1" smtClean="0">
                <a:sym typeface="Wingdings" pitchFamily="2" charset="2"/>
              </a:rPr>
              <a:t>information</a:t>
            </a:r>
            <a:r>
              <a:rPr lang="de-DE" sz="2800" b="1" dirty="0" smtClean="0">
                <a:sym typeface="Wingdings" pitchFamily="2" charset="2"/>
              </a:rPr>
              <a:t> in IP</a:t>
            </a:r>
            <a:endParaRPr lang="de-DE" sz="2800" b="1" dirty="0" smtClean="0"/>
          </a:p>
          <a:p>
            <a:pPr lvl="1"/>
            <a:r>
              <a:rPr lang="de-DE" sz="2400" dirty="0" err="1" smtClean="0"/>
              <a:t>Either</a:t>
            </a:r>
            <a:r>
              <a:rPr lang="de-DE" sz="2400" dirty="0" smtClean="0"/>
              <a:t> </a:t>
            </a:r>
            <a:r>
              <a:rPr lang="de-DE" sz="2400" dirty="0" err="1" smtClean="0"/>
              <a:t>by</a:t>
            </a:r>
            <a:r>
              <a:rPr lang="de-DE" sz="2400" dirty="0" smtClean="0"/>
              <a:t> </a:t>
            </a:r>
            <a:r>
              <a:rPr lang="de-DE" sz="2400" dirty="0" err="1" smtClean="0"/>
              <a:t>the</a:t>
            </a:r>
            <a:r>
              <a:rPr lang="de-DE" sz="2400" dirty="0" smtClean="0"/>
              <a:t> </a:t>
            </a:r>
            <a:r>
              <a:rPr lang="de-DE" sz="2400" i="1" dirty="0" err="1" smtClean="0"/>
              <a:t>user</a:t>
            </a:r>
            <a:r>
              <a:rPr lang="de-DE" sz="2400" dirty="0" smtClean="0"/>
              <a:t> </a:t>
            </a:r>
            <a:r>
              <a:rPr lang="de-DE" sz="2400" dirty="0" err="1" smtClean="0"/>
              <a:t>or</a:t>
            </a:r>
            <a:r>
              <a:rPr lang="de-DE" sz="2400" dirty="0" smtClean="0"/>
              <a:t> </a:t>
            </a:r>
            <a:r>
              <a:rPr lang="de-DE" sz="2400" dirty="0" err="1" smtClean="0"/>
              <a:t>by</a:t>
            </a:r>
            <a:r>
              <a:rPr lang="de-DE" sz="2400" dirty="0" smtClean="0"/>
              <a:t> </a:t>
            </a:r>
            <a:r>
              <a:rPr lang="de-DE" sz="2400" dirty="0" err="1" smtClean="0"/>
              <a:t>the</a:t>
            </a:r>
            <a:r>
              <a:rPr lang="de-DE" sz="2400" dirty="0" smtClean="0"/>
              <a:t> </a:t>
            </a:r>
            <a:r>
              <a:rPr lang="de-DE" sz="2400" i="1" dirty="0" err="1" smtClean="0"/>
              <a:t>access</a:t>
            </a:r>
            <a:r>
              <a:rPr lang="de-DE" sz="2400" i="1" dirty="0" smtClean="0"/>
              <a:t> </a:t>
            </a:r>
            <a:r>
              <a:rPr lang="de-DE" sz="2400" i="1" dirty="0" err="1" smtClean="0"/>
              <a:t>node</a:t>
            </a:r>
            <a:r>
              <a:rPr lang="de-DE" sz="2400" i="1" dirty="0" smtClean="0"/>
              <a:t> </a:t>
            </a:r>
            <a:r>
              <a:rPr lang="de-DE" sz="2400" dirty="0" err="1" smtClean="0"/>
              <a:t>of</a:t>
            </a:r>
            <a:r>
              <a:rPr lang="de-DE" sz="2400" dirty="0" smtClean="0"/>
              <a:t> an </a:t>
            </a:r>
            <a:r>
              <a:rPr lang="de-DE" sz="2400" dirty="0" err="1" smtClean="0"/>
              <a:t>access</a:t>
            </a:r>
            <a:r>
              <a:rPr lang="de-DE" sz="2400" dirty="0" smtClean="0"/>
              <a:t> </a:t>
            </a:r>
            <a:r>
              <a:rPr lang="de-DE" sz="2400" dirty="0" err="1" smtClean="0"/>
              <a:t>network</a:t>
            </a:r>
            <a:endParaRPr lang="de-DE" sz="2400" dirty="0" smtClean="0"/>
          </a:p>
        </p:txBody>
      </p:sp>
      <p:sp>
        <p:nvSpPr>
          <p:cNvPr id="14" name="Textfeld 13"/>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IPclip is used to provide a useful degree of TBW in IP networks</a:t>
            </a:r>
          </a:p>
        </p:txBody>
      </p:sp>
      <p:graphicFrame>
        <p:nvGraphicFramePr>
          <p:cNvPr id="15" name="Objekt 14"/>
          <p:cNvGraphicFramePr>
            <a:graphicFrameLocks noChangeAspect="1"/>
          </p:cNvGraphicFramePr>
          <p:nvPr/>
        </p:nvGraphicFramePr>
        <p:xfrm>
          <a:off x="7143768" y="4643446"/>
          <a:ext cx="1546592" cy="1143008"/>
        </p:xfrm>
        <a:graphic>
          <a:graphicData uri="http://schemas.openxmlformats.org/presentationml/2006/ole">
            <p:oleObj spid="_x0000_s13318" name="Visio" r:id="rId5" imgW="6849360" imgH="5062680"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6" presetClass="emph" presetSubtype="0" fill="hold" nodeType="withEffect">
                                  <p:stCondLst>
                                    <p:cond delay="0"/>
                                  </p:stCondLst>
                                  <p:childTnLst>
                                    <p:animScale>
                                      <p:cBhvr>
                                        <p:cTn id="20" dur="1000" fill="hold"/>
                                        <p:tgtEl>
                                          <p:spTgt spid="15"/>
                                        </p:tgtEl>
                                      </p:cBhvr>
                                      <p:by x="170000" y="170000"/>
                                    </p:animScale>
                                  </p:childTnLst>
                                </p:cTn>
                              </p:par>
                              <p:par>
                                <p:cTn id="21" presetID="35" presetClass="path" presetSubtype="0" accel="50000" decel="50000" fill="hold" nodeType="withEffect">
                                  <p:stCondLst>
                                    <p:cond delay="0"/>
                                  </p:stCondLst>
                                  <p:childTnLst>
                                    <p:animMotion origin="layout" path="M 1.38889E-6 -3.33333E-6 L -0.1217 0.00209 " pathEditMode="relative" rAng="0" ptsTypes="AA">
                                      <p:cBhvr>
                                        <p:cTn id="22" dur="1000" fill="hold"/>
                                        <p:tgtEl>
                                          <p:spTgt spid="15"/>
                                        </p:tgtEl>
                                        <p:attrNameLst>
                                          <p:attrName>ppt_x</p:attrName>
                                          <p:attrName>ppt_y</p:attrName>
                                        </p:attrNameLst>
                                      </p:cBhvr>
                                      <p:rCtr x="-61" y="1"/>
                                    </p:animMotion>
                                  </p:childTnLst>
                                </p:cTn>
                              </p:par>
                              <p:par>
                                <p:cTn id="23" presetID="6" presetClass="emph" presetSubtype="0" fill="hold" nodeType="withEffect">
                                  <p:stCondLst>
                                    <p:cond delay="0"/>
                                  </p:stCondLst>
                                  <p:childTnLst>
                                    <p:animScale>
                                      <p:cBhvr>
                                        <p:cTn id="24" dur="1000" fill="hold"/>
                                        <p:tgtEl>
                                          <p:spTgt spid="11"/>
                                        </p:tgtEl>
                                      </p:cBhvr>
                                      <p:by x="75000" y="75000"/>
                                    </p:animScale>
                                  </p:childTnLst>
                                </p:cTn>
                              </p:par>
                              <p:par>
                                <p:cTn id="25" presetID="35" presetClass="path" presetSubtype="0" accel="50000" decel="50000" fill="hold" nodeType="withEffect">
                                  <p:stCondLst>
                                    <p:cond delay="0"/>
                                  </p:stCondLst>
                                  <p:childTnLst>
                                    <p:animMotion origin="layout" path="M 5.55556E-7 -4.42748E-6 L -0.09097 -0.00231 " pathEditMode="relative" rAng="0" ptsTypes="AA">
                                      <p:cBhvr>
                                        <p:cTn id="26" dur="1000" fill="hold"/>
                                        <p:tgtEl>
                                          <p:spTgt spid="11"/>
                                        </p:tgtEl>
                                        <p:attrNameLst>
                                          <p:attrName>ppt_x</p:attrName>
                                          <p:attrName>ppt_y</p:attrName>
                                        </p:attrNameLst>
                                      </p:cBhvr>
                                      <p:rCtr x="-45"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pPr marL="742950" indent="-742950">
              <a:buFont typeface="+mj-lt"/>
              <a:buAutoNum type="arabicPeriod" startAt="2"/>
            </a:pPr>
            <a:r>
              <a:rPr lang="de-DE" smtClean="0"/>
              <a:t>The General IPclip </a:t>
            </a:r>
            <a:r>
              <a:rPr lang="de-DE" err="1" smtClean="0"/>
              <a:t>Mechanism</a:t>
            </a:r>
            <a:endParaRPr lang="de-DE"/>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7</a:t>
            </a:fld>
            <a:endParaRPr lang="de-DE"/>
          </a:p>
        </p:txBody>
      </p:sp>
      <p:sp>
        <p:nvSpPr>
          <p:cNvPr id="12" name="Inhaltsplatzhalter 11"/>
          <p:cNvSpPr>
            <a:spLocks noGrp="1"/>
          </p:cNvSpPr>
          <p:nvPr>
            <p:ph idx="1"/>
          </p:nvPr>
        </p:nvSpPr>
        <p:spPr>
          <a:xfrm>
            <a:off x="457200" y="1857364"/>
            <a:ext cx="8401080" cy="4268799"/>
          </a:xfrm>
          <a:ln>
            <a:noFill/>
          </a:ln>
        </p:spPr>
        <p:txBody>
          <a:bodyPr>
            <a:normAutofit/>
          </a:bodyPr>
          <a:lstStyle/>
          <a:p>
            <a:r>
              <a:rPr lang="de-DE" sz="2800" dirty="0" smtClean="0"/>
              <a:t>IP </a:t>
            </a:r>
            <a:r>
              <a:rPr lang="de-DE" sz="2800" dirty="0" err="1" smtClean="0"/>
              <a:t>header</a:t>
            </a:r>
            <a:r>
              <a:rPr lang="de-DE" sz="2800" dirty="0" smtClean="0"/>
              <a:t> </a:t>
            </a:r>
            <a:r>
              <a:rPr lang="de-DE" sz="2800" dirty="0" err="1" smtClean="0"/>
              <a:t>can</a:t>
            </a:r>
            <a:r>
              <a:rPr lang="de-DE" sz="2800" dirty="0" smtClean="0"/>
              <a:t> </a:t>
            </a:r>
            <a:r>
              <a:rPr lang="de-DE" sz="2800" dirty="0" err="1" smtClean="0"/>
              <a:t>contain</a:t>
            </a:r>
            <a:r>
              <a:rPr lang="de-DE" sz="2800" dirty="0" smtClean="0"/>
              <a:t> IP </a:t>
            </a:r>
            <a:r>
              <a:rPr lang="de-DE" sz="2800" dirty="0" err="1" smtClean="0"/>
              <a:t>options</a:t>
            </a:r>
            <a:endParaRPr lang="de-DE" sz="2800" dirty="0" smtClean="0"/>
          </a:p>
          <a:p>
            <a:endParaRPr lang="de-DE" sz="2800" dirty="0" smtClean="0"/>
          </a:p>
          <a:p>
            <a:endParaRPr lang="de-DE" sz="2800" dirty="0" smtClean="0"/>
          </a:p>
          <a:p>
            <a:endParaRPr lang="de-DE" sz="2800" dirty="0" smtClean="0"/>
          </a:p>
          <a:p>
            <a:r>
              <a:rPr lang="de-DE" sz="2800" dirty="0" smtClean="0"/>
              <a:t>IP </a:t>
            </a:r>
            <a:r>
              <a:rPr lang="de-DE" sz="2800" dirty="0" err="1" smtClean="0"/>
              <a:t>options</a:t>
            </a:r>
            <a:r>
              <a:rPr lang="de-DE" sz="2800" dirty="0" smtClean="0"/>
              <a:t> </a:t>
            </a:r>
            <a:r>
              <a:rPr lang="de-DE" sz="2800" dirty="0" err="1" smtClean="0"/>
              <a:t>show</a:t>
            </a:r>
            <a:r>
              <a:rPr lang="de-DE" sz="2800" dirty="0" smtClean="0"/>
              <a:t> a type-</a:t>
            </a:r>
            <a:r>
              <a:rPr lang="de-DE" sz="2800" dirty="0" err="1" smtClean="0"/>
              <a:t>length</a:t>
            </a:r>
            <a:r>
              <a:rPr lang="de-DE" sz="2800" dirty="0" smtClean="0"/>
              <a:t>-</a:t>
            </a:r>
            <a:r>
              <a:rPr lang="de-DE" sz="2800" dirty="0" err="1" smtClean="0"/>
              <a:t>value</a:t>
            </a:r>
            <a:r>
              <a:rPr lang="de-DE" sz="2800" dirty="0" smtClean="0"/>
              <a:t> </a:t>
            </a:r>
            <a:r>
              <a:rPr lang="de-DE" sz="2800" dirty="0" err="1" smtClean="0"/>
              <a:t>structure</a:t>
            </a:r>
            <a:endParaRPr lang="de-DE" sz="2800" dirty="0" smtClean="0"/>
          </a:p>
          <a:p>
            <a:r>
              <a:rPr lang="de-DE" sz="2800" dirty="0" err="1" smtClean="0"/>
              <a:t>Location</a:t>
            </a:r>
            <a:r>
              <a:rPr lang="de-DE" sz="2800" dirty="0" smtClean="0"/>
              <a:t> </a:t>
            </a:r>
            <a:r>
              <a:rPr lang="de-DE" sz="2800" dirty="0" err="1" smtClean="0"/>
              <a:t>information</a:t>
            </a:r>
            <a:r>
              <a:rPr lang="de-DE" sz="2800" dirty="0" smtClean="0"/>
              <a:t> </a:t>
            </a:r>
            <a:r>
              <a:rPr lang="en-US" sz="2800" dirty="0" smtClean="0"/>
              <a:t>as</a:t>
            </a:r>
            <a:r>
              <a:rPr lang="de-DE" sz="2800" dirty="0" smtClean="0"/>
              <a:t> </a:t>
            </a:r>
            <a:r>
              <a:rPr lang="en-US" sz="2800" dirty="0" smtClean="0"/>
              <a:t>value</a:t>
            </a:r>
            <a:r>
              <a:rPr lang="de-DE" sz="2800" dirty="0" smtClean="0"/>
              <a:t> </a:t>
            </a:r>
            <a:r>
              <a:rPr lang="de-DE" sz="2800" dirty="0" err="1" smtClean="0"/>
              <a:t>part</a:t>
            </a:r>
            <a:r>
              <a:rPr lang="de-DE" sz="2800" dirty="0" smtClean="0"/>
              <a:t> </a:t>
            </a:r>
            <a:r>
              <a:rPr lang="de-DE" sz="2800" dirty="0" err="1" smtClean="0"/>
              <a:t>of</a:t>
            </a:r>
            <a:r>
              <a:rPr lang="de-DE" sz="2800" dirty="0" smtClean="0"/>
              <a:t> an IP </a:t>
            </a:r>
            <a:r>
              <a:rPr lang="de-DE" sz="2800" dirty="0" err="1" smtClean="0"/>
              <a:t>option</a:t>
            </a:r>
            <a:endParaRPr lang="de-DE" sz="2800" dirty="0" smtClean="0"/>
          </a:p>
          <a:p>
            <a:endParaRPr lang="de-DE" sz="2800" dirty="0" smtClean="0"/>
          </a:p>
          <a:p>
            <a:endParaRPr lang="de-DE" sz="2800" dirty="0" smtClean="0"/>
          </a:p>
          <a:p>
            <a:endParaRPr lang="de-DE" sz="2800" dirty="0" smtClean="0"/>
          </a:p>
        </p:txBody>
      </p:sp>
      <p:sp>
        <p:nvSpPr>
          <p:cNvPr id="14" name="Textfeld 13"/>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What kind of location information do we use?</a:t>
            </a:r>
            <a:endParaRPr sz="2400" b="1"/>
          </a:p>
        </p:txBody>
      </p:sp>
      <p:graphicFrame>
        <p:nvGraphicFramePr>
          <p:cNvPr id="11" name="Objekt 10"/>
          <p:cNvGraphicFramePr>
            <a:graphicFrameLocks noChangeAspect="1"/>
          </p:cNvGraphicFramePr>
          <p:nvPr/>
        </p:nvGraphicFramePr>
        <p:xfrm>
          <a:off x="857224" y="2428868"/>
          <a:ext cx="7818175" cy="1500198"/>
        </p:xfrm>
        <a:graphic>
          <a:graphicData uri="http://schemas.openxmlformats.org/presentationml/2006/ole">
            <p:oleObj spid="_x0000_s55303" name="Visio" r:id="rId4" imgW="5791320" imgH="1111320" progId="Visio.Drawing.11">
              <p:link updateAutomatic="1"/>
            </p:oleObj>
          </a:graphicData>
        </a:graphic>
      </p:graphicFrame>
      <p:graphicFrame>
        <p:nvGraphicFramePr>
          <p:cNvPr id="16" name="Objekt 15"/>
          <p:cNvGraphicFramePr>
            <a:graphicFrameLocks noChangeAspect="1"/>
          </p:cNvGraphicFramePr>
          <p:nvPr/>
        </p:nvGraphicFramePr>
        <p:xfrm>
          <a:off x="873406" y="4943924"/>
          <a:ext cx="7770560" cy="771092"/>
        </p:xfrm>
        <a:graphic>
          <a:graphicData uri="http://schemas.openxmlformats.org/presentationml/2006/ole">
            <p:oleObj spid="_x0000_s55304" name="Visio" r:id="rId5" imgW="5791320" imgH="575280"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fade">
                                      <p:cBhvr>
                                        <p:cTn id="15" dur="500"/>
                                        <p:tgtEl>
                                          <p:spTgt spid="1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fade">
                                      <p:cBhvr>
                                        <p:cTn id="20" dur="500"/>
                                        <p:tgtEl>
                                          <p:spTgt spid="1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pPr marL="742950" indent="-742950">
              <a:buFont typeface="+mj-lt"/>
              <a:buAutoNum type="arabicPeriod" startAt="2"/>
            </a:pPr>
            <a:r>
              <a:rPr lang="de-DE" smtClean="0"/>
              <a:t>The General IPclip </a:t>
            </a:r>
            <a:r>
              <a:rPr lang="de-DE" err="1" smtClean="0"/>
              <a:t>Mechanism</a:t>
            </a:r>
            <a:endParaRPr lang="de-DE"/>
          </a:p>
        </p:txBody>
      </p:sp>
      <p:sp>
        <p:nvSpPr>
          <p:cNvPr id="11" name="Inhaltsplatzhalter 10"/>
          <p:cNvSpPr>
            <a:spLocks noGrp="1"/>
          </p:cNvSpPr>
          <p:nvPr>
            <p:ph idx="1"/>
          </p:nvPr>
        </p:nvSpPr>
        <p:spPr>
          <a:xfrm>
            <a:off x="457200" y="1928802"/>
            <a:ext cx="8472518" cy="4054485"/>
          </a:xfrm>
        </p:spPr>
        <p:txBody>
          <a:bodyPr/>
          <a:lstStyle/>
          <a:p>
            <a:r>
              <a:rPr lang="de-DE" sz="2800" dirty="0" smtClean="0"/>
              <a:t>Access </a:t>
            </a:r>
            <a:r>
              <a:rPr lang="de-DE" sz="2800" dirty="0" err="1" smtClean="0"/>
              <a:t>node</a:t>
            </a:r>
            <a:r>
              <a:rPr lang="de-DE" sz="2800" dirty="0" smtClean="0"/>
              <a:t> </a:t>
            </a:r>
            <a:r>
              <a:rPr lang="de-DE" sz="2800" dirty="0" err="1" smtClean="0"/>
              <a:t>is</a:t>
            </a:r>
            <a:r>
              <a:rPr lang="de-DE" sz="2800" dirty="0" smtClean="0"/>
              <a:t> </a:t>
            </a:r>
            <a:r>
              <a:rPr lang="de-DE" sz="2800" dirty="0" err="1" smtClean="0"/>
              <a:t>the</a:t>
            </a:r>
            <a:r>
              <a:rPr lang="de-DE" sz="2800" dirty="0" smtClean="0"/>
              <a:t> 1st </a:t>
            </a:r>
            <a:r>
              <a:rPr lang="de-DE" sz="2800" dirty="0" err="1" smtClean="0"/>
              <a:t>trustworthy</a:t>
            </a:r>
            <a:r>
              <a:rPr lang="de-DE" sz="2800" dirty="0" smtClean="0"/>
              <a:t> </a:t>
            </a:r>
            <a:r>
              <a:rPr lang="de-DE" sz="2800" dirty="0" err="1" smtClean="0"/>
              <a:t>network</a:t>
            </a:r>
            <a:r>
              <a:rPr lang="de-DE" sz="2800" dirty="0" smtClean="0"/>
              <a:t> </a:t>
            </a:r>
            <a:r>
              <a:rPr lang="de-DE" sz="2800" dirty="0" err="1" smtClean="0"/>
              <a:t>element</a:t>
            </a:r>
            <a:endParaRPr lang="de-DE" sz="2800" dirty="0" smtClean="0"/>
          </a:p>
          <a:p>
            <a:pPr lvl="1"/>
            <a:r>
              <a:rPr lang="de-DE" sz="2400" dirty="0" smtClean="0"/>
              <a:t>User </a:t>
            </a:r>
            <a:r>
              <a:rPr lang="de-DE" sz="2400" dirty="0" err="1" smtClean="0"/>
              <a:t>provided</a:t>
            </a:r>
            <a:r>
              <a:rPr lang="de-DE" sz="2400" dirty="0" smtClean="0"/>
              <a:t> </a:t>
            </a:r>
            <a:r>
              <a:rPr lang="de-DE" sz="2400" dirty="0" err="1" smtClean="0"/>
              <a:t>location</a:t>
            </a:r>
            <a:r>
              <a:rPr lang="de-DE" sz="2400" dirty="0" smtClean="0"/>
              <a:t> </a:t>
            </a:r>
            <a:r>
              <a:rPr lang="de-DE" sz="2400" dirty="0" err="1" smtClean="0"/>
              <a:t>information</a:t>
            </a:r>
            <a:r>
              <a:rPr lang="de-DE" sz="2400" dirty="0" smtClean="0"/>
              <a:t> </a:t>
            </a:r>
            <a:r>
              <a:rPr lang="de-DE" sz="2400" dirty="0" err="1" smtClean="0"/>
              <a:t>solely</a:t>
            </a:r>
            <a:r>
              <a:rPr lang="de-DE" sz="2400" dirty="0" smtClean="0"/>
              <a:t> </a:t>
            </a:r>
            <a:r>
              <a:rPr lang="de-DE" sz="2400" dirty="0" err="1" smtClean="0"/>
              <a:t>verified</a:t>
            </a:r>
            <a:r>
              <a:rPr lang="de-DE" sz="2400" dirty="0" smtClean="0"/>
              <a:t> </a:t>
            </a:r>
            <a:r>
              <a:rPr lang="de-DE" sz="2400" dirty="0" err="1" smtClean="0"/>
              <a:t>here</a:t>
            </a:r>
            <a:endParaRPr lang="de-DE" sz="2400" dirty="0" smtClean="0"/>
          </a:p>
          <a:p>
            <a:pPr lvl="1"/>
            <a:r>
              <a:rPr lang="de-DE" sz="2400" dirty="0" smtClean="0"/>
              <a:t>Access </a:t>
            </a:r>
            <a:r>
              <a:rPr lang="de-DE" sz="2400" dirty="0" err="1" smtClean="0"/>
              <a:t>port</a:t>
            </a:r>
            <a:r>
              <a:rPr lang="de-DE" sz="2400" dirty="0" smtClean="0"/>
              <a:t> + </a:t>
            </a:r>
            <a:r>
              <a:rPr lang="de-DE" sz="2400" dirty="0" err="1" smtClean="0"/>
              <a:t>access</a:t>
            </a:r>
            <a:r>
              <a:rPr lang="de-DE" sz="2400" dirty="0" smtClean="0"/>
              <a:t> </a:t>
            </a:r>
            <a:r>
              <a:rPr lang="de-DE" sz="2400" dirty="0" err="1" smtClean="0"/>
              <a:t>node</a:t>
            </a:r>
            <a:r>
              <a:rPr lang="de-DE" sz="2400" dirty="0" smtClean="0"/>
              <a:t> ID </a:t>
            </a:r>
            <a:r>
              <a:rPr lang="de-DE" sz="2400" dirty="0" err="1" smtClean="0"/>
              <a:t>as</a:t>
            </a:r>
            <a:r>
              <a:rPr lang="de-DE" sz="2400" dirty="0" smtClean="0"/>
              <a:t> </a:t>
            </a:r>
            <a:r>
              <a:rPr lang="de-DE" sz="2400" dirty="0" err="1" smtClean="0"/>
              <a:t>complementary</a:t>
            </a:r>
            <a:r>
              <a:rPr lang="de-DE" sz="2400" dirty="0" smtClean="0"/>
              <a:t> </a:t>
            </a:r>
            <a:r>
              <a:rPr lang="de-DE" sz="2400" dirty="0" err="1" smtClean="0"/>
              <a:t>information</a:t>
            </a:r>
            <a:endParaRPr lang="de-DE" sz="2400" dirty="0" smtClean="0"/>
          </a:p>
          <a:p>
            <a:endParaRPr lang="de-DE" dirty="0"/>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8</a:t>
            </a:fld>
            <a:endParaRPr lang="de-DE"/>
          </a:p>
        </p:txBody>
      </p:sp>
      <p:sp>
        <p:nvSpPr>
          <p:cNvPr id="12" name="Textfeld 11"/>
          <p:cNvSpPr txBox="1"/>
          <p:nvPr/>
        </p:nvSpPr>
        <p:spPr>
          <a:xfrm>
            <a:off x="428596" y="1357298"/>
            <a:ext cx="828680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sz="2400" b="1" smtClean="0"/>
              <a:t>Access network most reasonable place for adding/verifying LI</a:t>
            </a:r>
          </a:p>
        </p:txBody>
      </p:sp>
      <p:graphicFrame>
        <p:nvGraphicFramePr>
          <p:cNvPr id="13" name="Objekt 12"/>
          <p:cNvGraphicFramePr>
            <a:graphicFrameLocks noChangeAspect="1"/>
          </p:cNvGraphicFramePr>
          <p:nvPr/>
        </p:nvGraphicFramePr>
        <p:xfrm>
          <a:off x="1570038" y="3486150"/>
          <a:ext cx="5545137" cy="2622550"/>
        </p:xfrm>
        <a:graphic>
          <a:graphicData uri="http://schemas.openxmlformats.org/presentationml/2006/ole">
            <p:oleObj spid="_x0000_s12293" name="Visio" r:id="rId4" imgW="5784120" imgH="2735280" progId="Visio.Drawing.11">
              <p:link updateAutomatic="1"/>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pPr marL="742950" indent="-742950">
              <a:buFont typeface="+mj-lt"/>
              <a:buAutoNum type="arabicPeriod" startAt="2"/>
            </a:pPr>
            <a:r>
              <a:rPr lang="de-DE" smtClean="0"/>
              <a:t>The General IPclip </a:t>
            </a:r>
            <a:r>
              <a:rPr lang="de-DE" err="1" smtClean="0"/>
              <a:t>Mechanism</a:t>
            </a:r>
            <a:endParaRPr lang="de-DE"/>
          </a:p>
        </p:txBody>
      </p:sp>
      <p:sp>
        <p:nvSpPr>
          <p:cNvPr id="8" name="Fußzeilenplatzhalter 7"/>
          <p:cNvSpPr>
            <a:spLocks noGrp="1"/>
          </p:cNvSpPr>
          <p:nvPr>
            <p:ph type="ftr" sz="quarter" idx="11"/>
          </p:nvPr>
        </p:nvSpPr>
        <p:spPr/>
        <p:txBody>
          <a:bodyPr/>
          <a:lstStyle/>
          <a:p>
            <a:r>
              <a:rPr lang="it-IT" smtClean="0"/>
              <a:t>MIT 2008 Spam Conference, Cambridge, MA, USA, March 27-28</a:t>
            </a:r>
            <a:endParaRPr lang="de-DE"/>
          </a:p>
        </p:txBody>
      </p:sp>
      <p:sp>
        <p:nvSpPr>
          <p:cNvPr id="9" name="Foliennummernplatzhalter 8"/>
          <p:cNvSpPr>
            <a:spLocks noGrp="1"/>
          </p:cNvSpPr>
          <p:nvPr>
            <p:ph type="sldNum" sz="quarter" idx="12"/>
          </p:nvPr>
        </p:nvSpPr>
        <p:spPr/>
        <p:txBody>
          <a:bodyPr/>
          <a:lstStyle/>
          <a:p>
            <a:fld id="{256D3EEF-DE4E-429D-8EC4-DDC531AFF587}" type="slidenum">
              <a:rPr lang="de-DE" smtClean="0"/>
              <a:pPr/>
              <a:t>9</a:t>
            </a:fld>
            <a:endParaRPr lang="de-DE"/>
          </a:p>
        </p:txBody>
      </p:sp>
      <p:sp>
        <p:nvSpPr>
          <p:cNvPr id="12" name="Inhaltsplatzhalter 11"/>
          <p:cNvSpPr>
            <a:spLocks noGrp="1"/>
          </p:cNvSpPr>
          <p:nvPr>
            <p:ph idx="1"/>
          </p:nvPr>
        </p:nvSpPr>
        <p:spPr>
          <a:xfrm>
            <a:off x="285720" y="1928802"/>
            <a:ext cx="4929222" cy="4525963"/>
          </a:xfrm>
        </p:spPr>
        <p:txBody>
          <a:bodyPr>
            <a:normAutofit/>
          </a:bodyPr>
          <a:lstStyle/>
          <a:p>
            <a:r>
              <a:rPr lang="de-DE" sz="2800" dirty="0" smtClean="0"/>
              <a:t>User </a:t>
            </a:r>
            <a:r>
              <a:rPr lang="de-DE" sz="2800" dirty="0" err="1" smtClean="0"/>
              <a:t>provided</a:t>
            </a:r>
            <a:r>
              <a:rPr lang="de-DE" sz="2800" dirty="0" smtClean="0"/>
              <a:t> LI </a:t>
            </a:r>
            <a:r>
              <a:rPr lang="de-DE" sz="2800" dirty="0" err="1" smtClean="0"/>
              <a:t>trustworthy</a:t>
            </a:r>
            <a:r>
              <a:rPr lang="de-DE" sz="2800" dirty="0" smtClean="0"/>
              <a:t> </a:t>
            </a:r>
            <a:r>
              <a:rPr lang="de-DE" sz="2800" dirty="0" err="1" smtClean="0"/>
              <a:t>if</a:t>
            </a:r>
            <a:r>
              <a:rPr lang="de-DE" sz="2800" dirty="0" smtClean="0"/>
              <a:t> </a:t>
            </a:r>
            <a:r>
              <a:rPr lang="de-DE" sz="2800" dirty="0" err="1" smtClean="0"/>
              <a:t>within</a:t>
            </a:r>
            <a:r>
              <a:rPr lang="de-DE" sz="2800" dirty="0" smtClean="0"/>
              <a:t> </a:t>
            </a:r>
            <a:r>
              <a:rPr lang="de-DE" sz="2800" dirty="0" err="1" smtClean="0"/>
              <a:t>access</a:t>
            </a:r>
            <a:r>
              <a:rPr lang="de-DE" sz="2800" dirty="0" smtClean="0"/>
              <a:t> </a:t>
            </a:r>
            <a:r>
              <a:rPr lang="de-DE" sz="2800" dirty="0" err="1" smtClean="0"/>
              <a:t>node‘s</a:t>
            </a:r>
            <a:r>
              <a:rPr lang="de-DE" sz="2800" dirty="0" smtClean="0"/>
              <a:t> </a:t>
            </a:r>
            <a:r>
              <a:rPr lang="de-DE" sz="2800" dirty="0" err="1" smtClean="0"/>
              <a:t>subscriber</a:t>
            </a:r>
            <a:r>
              <a:rPr lang="de-DE" sz="2800" dirty="0" smtClean="0"/>
              <a:t> </a:t>
            </a:r>
            <a:r>
              <a:rPr lang="de-DE" sz="2800" dirty="0" err="1" smtClean="0"/>
              <a:t>catchment</a:t>
            </a:r>
            <a:r>
              <a:rPr lang="de-DE" sz="2800" dirty="0" smtClean="0"/>
              <a:t> </a:t>
            </a:r>
            <a:r>
              <a:rPr lang="de-DE" sz="2800" dirty="0" err="1" smtClean="0"/>
              <a:t>area</a:t>
            </a:r>
            <a:r>
              <a:rPr lang="de-DE" sz="2800" dirty="0" smtClean="0"/>
              <a:t> (SCA)</a:t>
            </a:r>
          </a:p>
          <a:p>
            <a:r>
              <a:rPr lang="de-DE" sz="2800" dirty="0" err="1" smtClean="0"/>
              <a:t>IPclip</a:t>
            </a:r>
            <a:r>
              <a:rPr lang="de-DE" sz="2800" dirty="0" smtClean="0"/>
              <a:t> on </a:t>
            </a:r>
            <a:r>
              <a:rPr lang="de-DE" sz="2800" dirty="0" err="1" smtClean="0"/>
              <a:t>access</a:t>
            </a:r>
            <a:r>
              <a:rPr lang="de-DE" sz="2800" dirty="0" smtClean="0"/>
              <a:t> </a:t>
            </a:r>
            <a:r>
              <a:rPr lang="de-DE" sz="2800" dirty="0" err="1" smtClean="0"/>
              <a:t>node</a:t>
            </a:r>
            <a:r>
              <a:rPr lang="de-DE" sz="2800" dirty="0" smtClean="0"/>
              <a:t> </a:t>
            </a:r>
            <a:r>
              <a:rPr lang="de-DE" sz="2800" dirty="0" err="1" smtClean="0"/>
              <a:t>sets</a:t>
            </a:r>
            <a:r>
              <a:rPr lang="de-DE" sz="2800" dirty="0" smtClean="0"/>
              <a:t> </a:t>
            </a:r>
            <a:r>
              <a:rPr lang="de-DE" sz="2800" dirty="0" err="1" smtClean="0"/>
              <a:t>flags</a:t>
            </a:r>
            <a:r>
              <a:rPr lang="de-DE" sz="2800" dirty="0" smtClean="0"/>
              <a:t> in </a:t>
            </a:r>
            <a:r>
              <a:rPr lang="de-DE" sz="2800" dirty="0" err="1" smtClean="0"/>
              <a:t>status</a:t>
            </a:r>
            <a:r>
              <a:rPr lang="de-DE" sz="2800" dirty="0" smtClean="0"/>
              <a:t> </a:t>
            </a:r>
            <a:r>
              <a:rPr lang="de-DE" sz="2800" dirty="0" err="1" smtClean="0"/>
              <a:t>field</a:t>
            </a:r>
            <a:r>
              <a:rPr lang="de-DE" sz="2800" dirty="0" smtClean="0"/>
              <a:t> </a:t>
            </a:r>
            <a:r>
              <a:rPr lang="de-DE" sz="2800" dirty="0" err="1" smtClean="0"/>
              <a:t>depending</a:t>
            </a:r>
            <a:r>
              <a:rPr lang="de-DE" sz="2800" dirty="0" smtClean="0"/>
              <a:t> on </a:t>
            </a:r>
            <a:r>
              <a:rPr lang="de-DE" sz="2800" dirty="0" err="1" smtClean="0"/>
              <a:t>LI‘s</a:t>
            </a:r>
            <a:r>
              <a:rPr lang="de-DE" sz="2800" dirty="0" smtClean="0"/>
              <a:t> </a:t>
            </a:r>
            <a:r>
              <a:rPr lang="de-DE" sz="2800" dirty="0" err="1" smtClean="0"/>
              <a:t>trustworthiness</a:t>
            </a:r>
            <a:endParaRPr lang="de-DE" sz="2800" dirty="0"/>
          </a:p>
        </p:txBody>
      </p:sp>
      <p:sp>
        <p:nvSpPr>
          <p:cNvPr id="11" name="Textfeld 10"/>
          <p:cNvSpPr txBox="1"/>
          <p:nvPr/>
        </p:nvSpPr>
        <p:spPr>
          <a:xfrm>
            <a:off x="5072066" y="5829304"/>
            <a:ext cx="3929090" cy="369332"/>
          </a:xfrm>
          <a:prstGeom prst="rect">
            <a:avLst/>
          </a:prstGeom>
          <a:noFill/>
        </p:spPr>
        <p:txBody>
          <a:bodyPr wrap="square" rtlCol="0">
            <a:spAutoFit/>
          </a:bodyPr>
          <a:lstStyle/>
          <a:p>
            <a:pPr algn="ctr"/>
            <a:r>
              <a:rPr i="1" smtClean="0"/>
              <a:t>Access Node's SCA (normalized coords)</a:t>
            </a:r>
            <a:endParaRPr lang="de-DE" i="1" dirty="0"/>
          </a:p>
        </p:txBody>
      </p:sp>
      <p:sp>
        <p:nvSpPr>
          <p:cNvPr id="14" name="Textfeld 13"/>
          <p:cNvSpPr txBox="1"/>
          <p:nvPr/>
        </p:nvSpPr>
        <p:spPr>
          <a:xfrm>
            <a:off x="285720" y="1357298"/>
            <a:ext cx="871543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Using </a:t>
            </a:r>
            <a:r>
              <a:rPr lang="en-US" sz="2400" b="1" dirty="0" err="1" smtClean="0"/>
              <a:t>IPclip</a:t>
            </a:r>
            <a:r>
              <a:rPr lang="en-US" sz="2400" b="1" dirty="0" smtClean="0"/>
              <a:t> for ensuring trustworthy </a:t>
            </a:r>
            <a:r>
              <a:rPr lang="en-US" sz="2400" b="1" i="1" dirty="0" smtClean="0"/>
              <a:t>location information (LI) in IP</a:t>
            </a:r>
          </a:p>
        </p:txBody>
      </p:sp>
      <p:graphicFrame>
        <p:nvGraphicFramePr>
          <p:cNvPr id="16" name="Objekt 15"/>
          <p:cNvGraphicFramePr>
            <a:graphicFrameLocks noChangeAspect="1"/>
          </p:cNvGraphicFramePr>
          <p:nvPr/>
        </p:nvGraphicFramePr>
        <p:xfrm>
          <a:off x="5457825" y="2243138"/>
          <a:ext cx="3300413" cy="3300412"/>
        </p:xfrm>
        <a:graphic>
          <a:graphicData uri="http://schemas.openxmlformats.org/presentationml/2006/ole">
            <p:oleObj spid="_x0000_s10247" name="Visio" r:id="rId4" imgW="4566960" imgH="4566960" progId="Visio.Drawing.11">
              <p:link updateAutomatic="1"/>
            </p:oleObj>
          </a:graphicData>
        </a:graphic>
      </p:graphicFrame>
      <p:graphicFrame>
        <p:nvGraphicFramePr>
          <p:cNvPr id="18" name="Tabelle 17"/>
          <p:cNvGraphicFramePr>
            <a:graphicFrameLocks noGrp="1"/>
          </p:cNvGraphicFramePr>
          <p:nvPr/>
        </p:nvGraphicFramePr>
        <p:xfrm>
          <a:off x="550505" y="5132724"/>
          <a:ext cx="4450123" cy="1010920"/>
        </p:xfrm>
        <a:graphic>
          <a:graphicData uri="http://schemas.openxmlformats.org/drawingml/2006/table">
            <a:tbl>
              <a:tblPr firstRow="1" bandRow="1">
                <a:tableStyleId>{B301B821-A1FF-4177-AEE7-76D212191A09}</a:tableStyleId>
              </a:tblPr>
              <a:tblGrid>
                <a:gridCol w="1123539"/>
                <a:gridCol w="1062286"/>
                <a:gridCol w="1013700"/>
                <a:gridCol w="1250598"/>
              </a:tblGrid>
              <a:tr h="370840">
                <a:tc gridSpan="4">
                  <a:txBody>
                    <a:bodyPr/>
                    <a:lstStyle/>
                    <a:p>
                      <a:pPr algn="ctr"/>
                      <a:r>
                        <a:rPr lang="de-DE" dirty="0" smtClean="0">
                          <a:solidFill>
                            <a:schemeClr val="bg1"/>
                          </a:solidFill>
                        </a:rPr>
                        <a:t>Status Field</a:t>
                      </a:r>
                      <a:endParaRPr lang="de-DE" dirty="0">
                        <a:solidFill>
                          <a:schemeClr val="bg1"/>
                        </a:solidFill>
                      </a:endParaRPr>
                    </a:p>
                  </a:txBody>
                  <a:tcPr>
                    <a:solidFill>
                      <a:schemeClr val="accent4"/>
                    </a:solidFill>
                  </a:tcPr>
                </a:tc>
                <a:tc hMerge="1">
                  <a:txBody>
                    <a:bodyPr/>
                    <a:lstStyle/>
                    <a:p>
                      <a:endParaRPr lang="de-DE" dirty="0">
                        <a:solidFill>
                          <a:schemeClr val="tx1"/>
                        </a:solidFill>
                      </a:endParaRPr>
                    </a:p>
                  </a:txBody>
                  <a:tcPr>
                    <a:solidFill>
                      <a:srgbClr val="E9EDF4"/>
                    </a:solidFill>
                  </a:tcPr>
                </a:tc>
                <a:tc hMerge="1">
                  <a:txBody>
                    <a:bodyPr/>
                    <a:lstStyle/>
                    <a:p>
                      <a:pPr algn="ctr"/>
                      <a:endParaRPr lang="de-DE" b="1" dirty="0"/>
                    </a:p>
                  </a:txBody>
                  <a:tcPr>
                    <a:lnL w="12700" cap="flat" cmpd="sng" algn="ctr">
                      <a:solidFill>
                        <a:schemeClr val="bg1"/>
                      </a:solidFill>
                      <a:prstDash val="solid"/>
                      <a:round/>
                      <a:headEnd type="none" w="med" len="med"/>
                      <a:tailEnd type="none" w="med" len="med"/>
                    </a:lnL>
                    <a:solidFill>
                      <a:schemeClr val="accent4"/>
                    </a:solidFill>
                  </a:tcPr>
                </a:tc>
                <a:tc hMerge="1">
                  <a:txBody>
                    <a:bodyPr/>
                    <a:lstStyle/>
                    <a:p>
                      <a:endParaRPr lang="de-DE" dirty="0"/>
                    </a:p>
                  </a:txBody>
                  <a:tcPr/>
                </a:tc>
              </a:tr>
              <a:tr h="370840">
                <a:tc>
                  <a:txBody>
                    <a:bodyPr/>
                    <a:lstStyle/>
                    <a:p>
                      <a:r>
                        <a:rPr lang="de-DE" dirty="0" err="1" smtClean="0">
                          <a:solidFill>
                            <a:schemeClr val="tx1"/>
                          </a:solidFill>
                        </a:rPr>
                        <a:t>Removal</a:t>
                      </a:r>
                      <a:r>
                        <a:rPr lang="de-DE" baseline="0" dirty="0" smtClean="0">
                          <a:solidFill>
                            <a:schemeClr val="tx1"/>
                          </a:solidFill>
                        </a:rPr>
                        <a:t> </a:t>
                      </a:r>
                      <a:r>
                        <a:rPr lang="de-DE" baseline="0" dirty="0" err="1" smtClean="0">
                          <a:solidFill>
                            <a:schemeClr val="tx1"/>
                          </a:solidFill>
                        </a:rPr>
                        <a:t>Flag</a:t>
                      </a:r>
                      <a:r>
                        <a:rPr lang="de-DE" baseline="0" dirty="0" smtClean="0">
                          <a:solidFill>
                            <a:schemeClr val="tx1"/>
                          </a:solidFill>
                        </a:rPr>
                        <a:t> </a:t>
                      </a:r>
                      <a:endParaRPr lang="de-DE" dirty="0">
                        <a:solidFill>
                          <a:schemeClr val="tx1"/>
                        </a:solidFill>
                      </a:endParaRPr>
                    </a:p>
                  </a:txBody>
                  <a:tcPr>
                    <a:lnR w="12700" cap="flat" cmpd="sng" algn="ctr">
                      <a:solidFill>
                        <a:schemeClr val="accent1"/>
                      </a:solidFill>
                      <a:prstDash val="solid"/>
                      <a:round/>
                      <a:headEnd type="none" w="med" len="med"/>
                      <a:tailEnd type="none" w="med" len="med"/>
                    </a:lnR>
                    <a:solidFill>
                      <a:schemeClr val="bg1"/>
                    </a:solidFill>
                  </a:tcPr>
                </a:tc>
                <a:tc>
                  <a:txBody>
                    <a:bodyPr/>
                    <a:lstStyle/>
                    <a:p>
                      <a:r>
                        <a:rPr lang="de-DE" dirty="0" err="1" smtClean="0">
                          <a:solidFill>
                            <a:schemeClr val="tx1"/>
                          </a:solidFill>
                        </a:rPr>
                        <a:t>Peering</a:t>
                      </a:r>
                      <a:r>
                        <a:rPr lang="de-DE" dirty="0" smtClean="0">
                          <a:solidFill>
                            <a:schemeClr val="tx1"/>
                          </a:solidFill>
                        </a:rPr>
                        <a:t> </a:t>
                      </a:r>
                      <a:r>
                        <a:rPr lang="de-DE" dirty="0" err="1" smtClean="0">
                          <a:solidFill>
                            <a:schemeClr val="tx1"/>
                          </a:solidFill>
                        </a:rPr>
                        <a:t>Flag</a:t>
                      </a:r>
                      <a:endParaRPr lang="de-D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solidFill>
                  </a:tcPr>
                </a:tc>
                <a:tc>
                  <a:txBody>
                    <a:bodyPr/>
                    <a:lstStyle/>
                    <a:p>
                      <a:r>
                        <a:rPr lang="de-DE" b="1" dirty="0" smtClean="0"/>
                        <a:t>Source </a:t>
                      </a:r>
                      <a:r>
                        <a:rPr lang="de-DE" b="1" dirty="0" err="1" smtClean="0"/>
                        <a:t>Flag</a:t>
                      </a:r>
                      <a:endParaRPr lang="de-DE" b="1"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de-DE" b="1" dirty="0" err="1" smtClean="0"/>
                        <a:t>Trustability</a:t>
                      </a:r>
                      <a:r>
                        <a:rPr lang="de-DE" b="1" dirty="0" smtClean="0"/>
                        <a:t> </a:t>
                      </a:r>
                      <a:r>
                        <a:rPr lang="de-DE" b="1" dirty="0" err="1" smtClean="0"/>
                        <a:t>Flag</a:t>
                      </a:r>
                      <a:endParaRPr lang="de-DE" b="1" dirty="0"/>
                    </a:p>
                  </a:txBody>
                  <a:tcPr>
                    <a:lnL w="12700" cap="flat" cmpd="sng" algn="ctr">
                      <a:solidFill>
                        <a:schemeClr val="accent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500"/>
                                        <p:tgtEl>
                                          <p:spTgt spid="1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2277</Words>
  <PresentationFormat>Bildschirmpräsentation (4:3)</PresentationFormat>
  <Paragraphs>351</Paragraphs>
  <Slides>26</Slides>
  <Notes>18</Notes>
  <HiddenSlides>0</HiddenSlides>
  <MMClips>0</MMClips>
  <ScaleCrop>false</ScaleCrop>
  <HeadingPairs>
    <vt:vector size="8" baseType="variant">
      <vt:variant>
        <vt:lpstr>Design</vt:lpstr>
      </vt:variant>
      <vt:variant>
        <vt:i4>1</vt:i4>
      </vt:variant>
      <vt:variant>
        <vt:lpstr>Verknüpfungen</vt:lpstr>
      </vt:variant>
      <vt:variant>
        <vt:i4>14</vt:i4>
      </vt:variant>
      <vt:variant>
        <vt:lpstr>Eingebettete OLE-Server</vt:lpstr>
      </vt:variant>
      <vt:variant>
        <vt:i4>1</vt:i4>
      </vt:variant>
      <vt:variant>
        <vt:lpstr>Folientitel</vt:lpstr>
      </vt:variant>
      <vt:variant>
        <vt:i4>26</vt:i4>
      </vt:variant>
    </vt:vector>
  </HeadingPairs>
  <TitlesOfParts>
    <vt:vector size="42" baseType="lpstr">
      <vt:lpstr>Larissa-Design</vt:lpstr>
      <vt:lpstr>C:\Dokumente und Einstellungen\pd032\Eigene Dateien\Doktorarbeit\Konferenzen\2008\MIT Spam Conference\Vortrag\IPclip Flow 1st.vsd</vt:lpstr>
      <vt:lpstr>C:\MIT08\Vortrag\IPclip Flow 2nd.vsd</vt:lpstr>
      <vt:lpstr>C:\Dokumente und Einstellungen\pd032\Eigene Dateien\Doktorarbeit\Konferenzen\2008\MIT Spam Conference\Vortrag\IP header.VSD</vt:lpstr>
      <vt:lpstr>C:\Dokumente und Einstellungen\pd032\Eigene Dateien\Doktorarbeit\Konferenzen\2008\MIT Spam Conference\Vortrag\GLI.VSD</vt:lpstr>
      <vt:lpstr>C:\MIT08\Vortrag\access network with IPclip.vsd</vt:lpstr>
      <vt:lpstr>C:\MIT08\Vortrag\SCA.vsd</vt:lpstr>
      <vt:lpstr>C:\MIT08\Vortrag\SCA.vsd</vt:lpstr>
      <vt:lpstr>C:\MIT08\Vortrag\Typical Mailflow.vsd</vt:lpstr>
      <vt:lpstr>C:\MIT08\Vortrag\Caption less.vsd</vt:lpstr>
      <vt:lpstr>C:\MIT08\Vortrag\Typical Mailflow.vsd</vt:lpstr>
      <vt:lpstr>C:\MIT08\Vortrag\Caption less.vsd</vt:lpstr>
      <vt:lpstr>Spam Option Verification.vsd</vt:lpstr>
      <vt:lpstr>C:\MIT08\Vortrag\IPclip mailflow ext.VSD</vt:lpstr>
      <vt:lpstr>C:\MIT08\Vortrag\Caption.vsd</vt:lpstr>
      <vt:lpstr>Visio</vt:lpstr>
      <vt:lpstr>Folie 1</vt:lpstr>
      <vt:lpstr>Outline</vt:lpstr>
      <vt:lpstr>Introduction &amp; Motivation</vt:lpstr>
      <vt:lpstr>Introduction &amp; Motivation</vt:lpstr>
      <vt:lpstr>Outline</vt:lpstr>
      <vt:lpstr>The General IPclip Mechanism</vt:lpstr>
      <vt:lpstr>The General IPclip Mechanism</vt:lpstr>
      <vt:lpstr>The General IPclip Mechanism</vt:lpstr>
      <vt:lpstr>The General IPclip Mechanism</vt:lpstr>
      <vt:lpstr>The General IPclip Mechanism</vt:lpstr>
      <vt:lpstr>Outline</vt:lpstr>
      <vt:lpstr>Anti-Spam Framework using IPclip</vt:lpstr>
      <vt:lpstr>Anti-Spam Framework using IPclip</vt:lpstr>
      <vt:lpstr>Anti-Spam Framework using IPclip</vt:lpstr>
      <vt:lpstr>Anti-Spam Framework using IPclip</vt:lpstr>
      <vt:lpstr>Anti-Spam Framework using IPclip</vt:lpstr>
      <vt:lpstr>Anti-Spam Framework using IPclip</vt:lpstr>
      <vt:lpstr>Anti-Spam Framework using IPclip</vt:lpstr>
      <vt:lpstr>Outline</vt:lpstr>
      <vt:lpstr>Summary</vt:lpstr>
      <vt:lpstr>Folie 21</vt:lpstr>
      <vt:lpstr>Introduction &amp; Motivation</vt:lpstr>
      <vt:lpstr>Anti-Spam Framework using IPclip</vt:lpstr>
      <vt:lpstr>Anti-Spam Framework using IPclip</vt:lpstr>
      <vt:lpstr>Folie 25</vt:lpstr>
      <vt:lpstr>Comparison DKIM, SPF, IPclip</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2008-03-13T15:05:13Z</dcterms:created>
  <dcterms:modified xsi:type="dcterms:W3CDTF">2008-03-27T11:40:50Z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1031</vt:i4>
  </property>
  <property fmtid="{D5CDD505-2E9C-101B-9397-08002B2CF9AE}" pid="3" name="_Version">
    <vt:lpwstr>12.0.4518</vt:lpwstr>
  </property>
</Properties>
</file>